
<file path=[Content_Types].xml><?xml version="1.0" encoding="utf-8"?>
<Types xmlns="http://schemas.openxmlformats.org/package/2006/content-types">
  <Default Extension="png" ContentType="image/png"/>
  <Default Extension="jfif" ContentType="image/jpe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5" r:id="rId1"/>
  </p:sldMasterIdLst>
  <p:notesMasterIdLst>
    <p:notesMasterId r:id="rId41"/>
  </p:notesMasterIdLst>
  <p:sldIdLst>
    <p:sldId id="256" r:id="rId2"/>
    <p:sldId id="257" r:id="rId3"/>
    <p:sldId id="276" r:id="rId4"/>
    <p:sldId id="277" r:id="rId5"/>
    <p:sldId id="278" r:id="rId6"/>
    <p:sldId id="279" r:id="rId7"/>
    <p:sldId id="294" r:id="rId8"/>
    <p:sldId id="281" r:id="rId9"/>
    <p:sldId id="286" r:id="rId10"/>
    <p:sldId id="282" r:id="rId11"/>
    <p:sldId id="295" r:id="rId12"/>
    <p:sldId id="296" r:id="rId13"/>
    <p:sldId id="297" r:id="rId14"/>
    <p:sldId id="298" r:id="rId15"/>
    <p:sldId id="301" r:id="rId16"/>
    <p:sldId id="302" r:id="rId17"/>
    <p:sldId id="303" r:id="rId18"/>
    <p:sldId id="304" r:id="rId19"/>
    <p:sldId id="305" r:id="rId20"/>
    <p:sldId id="306" r:id="rId21"/>
    <p:sldId id="307" r:id="rId22"/>
    <p:sldId id="309" r:id="rId23"/>
    <p:sldId id="310" r:id="rId24"/>
    <p:sldId id="311" r:id="rId25"/>
    <p:sldId id="312" r:id="rId26"/>
    <p:sldId id="313" r:id="rId27"/>
    <p:sldId id="314" r:id="rId28"/>
    <p:sldId id="315" r:id="rId29"/>
    <p:sldId id="316" r:id="rId30"/>
    <p:sldId id="317" r:id="rId31"/>
    <p:sldId id="318" r:id="rId32"/>
    <p:sldId id="319" r:id="rId33"/>
    <p:sldId id="320" r:id="rId34"/>
    <p:sldId id="321" r:id="rId35"/>
    <p:sldId id="322" r:id="rId36"/>
    <p:sldId id="323" r:id="rId37"/>
    <p:sldId id="324" r:id="rId38"/>
    <p:sldId id="326" r:id="rId39"/>
    <p:sldId id="327"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80" d="100"/>
          <a:sy n="80" d="100"/>
        </p:scale>
        <p:origin x="60" y="1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jfif>
</file>

<file path=ppt/media/image12.jpeg>
</file>

<file path=ppt/media/image16.jpg>
</file>

<file path=ppt/media/image17.jpg>
</file>

<file path=ppt/media/image18.jpg>
</file>

<file path=ppt/media/image19.png>
</file>

<file path=ppt/media/image2.png>
</file>

<file path=ppt/media/image20.jpg>
</file>

<file path=ppt/media/image3.jpg>
</file>

<file path=ppt/media/image4.jpg>
</file>

<file path=ppt/media/image5.pn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2D4C6A-36D6-4227-A94D-8CDA7433250C}" type="datetimeFigureOut">
              <a:rPr lang="en-GB" smtClean="0"/>
              <a:t>16/11/2022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2B8E1B-51DF-48C5-AD44-82FA317F87C7}" type="slidenum">
              <a:rPr lang="en-GB" smtClean="0"/>
              <a:t>‹#›</a:t>
            </a:fld>
            <a:endParaRPr lang="en-GB"/>
          </a:p>
        </p:txBody>
      </p:sp>
    </p:spTree>
    <p:extLst>
      <p:ext uri="{BB962C8B-B14F-4D97-AF65-F5344CB8AC3E}">
        <p14:creationId xmlns:p14="http://schemas.microsoft.com/office/powerpoint/2010/main" val="18327082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o-RO" dirty="0"/>
          </a:p>
        </p:txBody>
      </p:sp>
      <p:sp>
        <p:nvSpPr>
          <p:cNvPr id="4" name="Slide Number Placeholder 3"/>
          <p:cNvSpPr>
            <a:spLocks noGrp="1"/>
          </p:cNvSpPr>
          <p:nvPr>
            <p:ph type="sldNum" sz="quarter" idx="10"/>
          </p:nvPr>
        </p:nvSpPr>
        <p:spPr/>
        <p:txBody>
          <a:bodyPr/>
          <a:lstStyle/>
          <a:p>
            <a:fld id="{6A488572-1202-4D34-90EE-7DF87F6F4077}" type="slidenum">
              <a:rPr lang="ro-RO" smtClean="0"/>
              <a:t>3</a:t>
            </a:fld>
            <a:endParaRPr lang="ro-RO"/>
          </a:p>
        </p:txBody>
      </p:sp>
    </p:spTree>
    <p:extLst>
      <p:ext uri="{BB962C8B-B14F-4D97-AF65-F5344CB8AC3E}">
        <p14:creationId xmlns:p14="http://schemas.microsoft.com/office/powerpoint/2010/main" val="3871629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34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smtClean="0"/>
          </a:p>
        </p:txBody>
      </p:sp>
      <p:sp>
        <p:nvSpPr>
          <p:cNvPr id="68612"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AE24EC4F-BAB0-4EF2-9921-5E5BC0DE6C51}" type="slidenum">
              <a:rPr lang="en-US" altLang="en-US">
                <a:latin typeface="Calibri" panose="020F0502020204030204" pitchFamily="34" charset="0"/>
              </a:rPr>
              <a:pPr eaLnBrk="1" hangingPunct="1"/>
              <a:t>11</a:t>
            </a:fld>
            <a:endParaRPr lang="en-US" altLang="en-US">
              <a:latin typeface="Calibri" panose="020F0502020204030204" pitchFamily="34" charset="0"/>
            </a:endParaRPr>
          </a:p>
        </p:txBody>
      </p:sp>
    </p:spTree>
    <p:extLst>
      <p:ext uri="{BB962C8B-B14F-4D97-AF65-F5344CB8AC3E}">
        <p14:creationId xmlns:p14="http://schemas.microsoft.com/office/powerpoint/2010/main" val="3700191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44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smtClean="0"/>
          </a:p>
        </p:txBody>
      </p:sp>
      <p:sp>
        <p:nvSpPr>
          <p:cNvPr id="69636"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1063650E-E79B-4148-952D-9234BA6FF514}" type="slidenum">
              <a:rPr lang="en-US" altLang="en-US">
                <a:latin typeface="Calibri" panose="020F0502020204030204" pitchFamily="34" charset="0"/>
              </a:rPr>
              <a:pPr eaLnBrk="1" hangingPunct="1"/>
              <a:t>14</a:t>
            </a:fld>
            <a:endParaRPr lang="en-US" altLang="en-US">
              <a:latin typeface="Calibri" panose="020F0502020204030204" pitchFamily="34" charset="0"/>
            </a:endParaRPr>
          </a:p>
        </p:txBody>
      </p:sp>
    </p:spTree>
    <p:extLst>
      <p:ext uri="{BB962C8B-B14F-4D97-AF65-F5344CB8AC3E}">
        <p14:creationId xmlns:p14="http://schemas.microsoft.com/office/powerpoint/2010/main" val="2647703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10EBF5C8-5590-4E88-9388-7338396D2C2B}" type="datetimeFigureOut">
              <a:rPr lang="en-GB" smtClean="0"/>
              <a:t>16/11/2022</a:t>
            </a:fld>
            <a:endParaRPr lang="en-GB"/>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GB"/>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2F8DB8F6-9292-4C51-BC99-EDB06FD1C32D}" type="slidenum">
              <a:rPr lang="en-GB" smtClean="0"/>
              <a:t>‹#›</a:t>
            </a:fld>
            <a:endParaRPr lang="en-GB"/>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29012503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0EBF5C8-5590-4E88-9388-7338396D2C2B}" type="datetimeFigureOut">
              <a:rPr lang="en-GB" smtClean="0"/>
              <a:t>16/11/2022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F8DB8F6-9292-4C51-BC99-EDB06FD1C32D}" type="slidenum">
              <a:rPr lang="en-GB" smtClean="0"/>
              <a:t>‹#›</a:t>
            </a:fld>
            <a:endParaRPr lang="en-GB"/>
          </a:p>
        </p:txBody>
      </p:sp>
    </p:spTree>
    <p:extLst>
      <p:ext uri="{BB962C8B-B14F-4D97-AF65-F5344CB8AC3E}">
        <p14:creationId xmlns:p14="http://schemas.microsoft.com/office/powerpoint/2010/main" val="36213633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0EBF5C8-5590-4E88-9388-7338396D2C2B}" type="datetimeFigureOut">
              <a:rPr lang="en-GB" smtClean="0"/>
              <a:t>16/11/2022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F8DB8F6-9292-4C51-BC99-EDB06FD1C32D}" type="slidenum">
              <a:rPr lang="en-GB" smtClean="0"/>
              <a:t>‹#›</a:t>
            </a:fld>
            <a:endParaRPr lang="en-GB"/>
          </a:p>
        </p:txBody>
      </p:sp>
    </p:spTree>
    <p:extLst>
      <p:ext uri="{BB962C8B-B14F-4D97-AF65-F5344CB8AC3E}">
        <p14:creationId xmlns:p14="http://schemas.microsoft.com/office/powerpoint/2010/main" val="2455001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4" y="4289374"/>
            <a:ext cx="10364432" cy="81161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6B52681-AB76-4999-A524-26DB2C9E2209}" type="datetimeFigureOut">
              <a:rPr lang="ro-RO" smtClean="0"/>
              <a:t>16.11.2022</a:t>
            </a:fld>
            <a:endParaRPr lang="ro-RO"/>
          </a:p>
        </p:txBody>
      </p:sp>
      <p:sp>
        <p:nvSpPr>
          <p:cNvPr id="6" name="Footer Placeholder 5"/>
          <p:cNvSpPr>
            <a:spLocks noGrp="1"/>
          </p:cNvSpPr>
          <p:nvPr>
            <p:ph type="ftr" sz="quarter" idx="11"/>
          </p:nvPr>
        </p:nvSpPr>
        <p:spPr/>
        <p:txBody>
          <a:bodyPr/>
          <a:lstStyle/>
          <a:p>
            <a:endParaRPr lang="ro-RO"/>
          </a:p>
        </p:txBody>
      </p:sp>
      <p:sp>
        <p:nvSpPr>
          <p:cNvPr id="7" name="Slide Number Placeholder 6"/>
          <p:cNvSpPr>
            <a:spLocks noGrp="1"/>
          </p:cNvSpPr>
          <p:nvPr>
            <p:ph type="sldNum" sz="quarter" idx="12"/>
          </p:nvPr>
        </p:nvSpPr>
        <p:spPr/>
        <p:txBody>
          <a:bodyPr/>
          <a:lstStyle/>
          <a:p>
            <a:fld id="{DB43912D-6205-4FCF-908A-C826063268C2}" type="slidenum">
              <a:rPr lang="ro-RO" smtClean="0"/>
              <a:t>‹#›</a:t>
            </a:fld>
            <a:endParaRPr lang="ro-RO"/>
          </a:p>
        </p:txBody>
      </p:sp>
    </p:spTree>
    <p:extLst>
      <p:ext uri="{BB962C8B-B14F-4D97-AF65-F5344CB8AC3E}">
        <p14:creationId xmlns:p14="http://schemas.microsoft.com/office/powerpoint/2010/main" val="52127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0EBF5C8-5590-4E88-9388-7338396D2C2B}" type="datetimeFigureOut">
              <a:rPr lang="en-GB" smtClean="0"/>
              <a:t>16/11/2022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F8DB8F6-9292-4C51-BC99-EDB06FD1C32D}" type="slidenum">
              <a:rPr lang="en-GB" smtClean="0"/>
              <a:t>‹#›</a:t>
            </a:fld>
            <a:endParaRPr lang="en-GB"/>
          </a:p>
        </p:txBody>
      </p:sp>
    </p:spTree>
    <p:extLst>
      <p:ext uri="{BB962C8B-B14F-4D97-AF65-F5344CB8AC3E}">
        <p14:creationId xmlns:p14="http://schemas.microsoft.com/office/powerpoint/2010/main" val="26172316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10EBF5C8-5590-4E88-9388-7338396D2C2B}" type="datetimeFigureOut">
              <a:rPr lang="en-GB" smtClean="0"/>
              <a:t>16/11/2022</a:t>
            </a:fld>
            <a:endParaRPr lang="en-GB"/>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GB"/>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2F8DB8F6-9292-4C51-BC99-EDB06FD1C32D}" type="slidenum">
              <a:rPr lang="en-GB" smtClean="0"/>
              <a:t>‹#›</a:t>
            </a:fld>
            <a:endParaRPr lang="en-GB"/>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87480759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0EBF5C8-5590-4E88-9388-7338396D2C2B}" type="datetimeFigureOut">
              <a:rPr lang="en-GB" smtClean="0"/>
              <a:t>16/11/2022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F8DB8F6-9292-4C51-BC99-EDB06FD1C32D}" type="slidenum">
              <a:rPr lang="en-GB" smtClean="0"/>
              <a:t>‹#›</a:t>
            </a:fld>
            <a:endParaRPr lang="en-GB"/>
          </a:p>
        </p:txBody>
      </p:sp>
    </p:spTree>
    <p:extLst>
      <p:ext uri="{BB962C8B-B14F-4D97-AF65-F5344CB8AC3E}">
        <p14:creationId xmlns:p14="http://schemas.microsoft.com/office/powerpoint/2010/main" val="26854261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0EBF5C8-5590-4E88-9388-7338396D2C2B}" type="datetimeFigureOut">
              <a:rPr lang="en-GB" smtClean="0"/>
              <a:t>16/11/2022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F8DB8F6-9292-4C51-BC99-EDB06FD1C32D}" type="slidenum">
              <a:rPr lang="en-GB" smtClean="0"/>
              <a:t>‹#›</a:t>
            </a:fld>
            <a:endParaRPr lang="en-GB"/>
          </a:p>
        </p:txBody>
      </p:sp>
    </p:spTree>
    <p:extLst>
      <p:ext uri="{BB962C8B-B14F-4D97-AF65-F5344CB8AC3E}">
        <p14:creationId xmlns:p14="http://schemas.microsoft.com/office/powerpoint/2010/main" val="8940840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EBF5C8-5590-4E88-9388-7338396D2C2B}" type="datetimeFigureOut">
              <a:rPr lang="en-GB" smtClean="0"/>
              <a:t>16/11/2022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F8DB8F6-9292-4C51-BC99-EDB06FD1C32D}" type="slidenum">
              <a:rPr lang="en-GB" smtClean="0"/>
              <a:t>‹#›</a:t>
            </a:fld>
            <a:endParaRPr lang="en-GB"/>
          </a:p>
        </p:txBody>
      </p:sp>
    </p:spTree>
    <p:extLst>
      <p:ext uri="{BB962C8B-B14F-4D97-AF65-F5344CB8AC3E}">
        <p14:creationId xmlns:p14="http://schemas.microsoft.com/office/powerpoint/2010/main" val="4034551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EBF5C8-5590-4E88-9388-7338396D2C2B}" type="datetimeFigureOut">
              <a:rPr lang="en-GB" smtClean="0"/>
              <a:t>16/11/2022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F8DB8F6-9292-4C51-BC99-EDB06FD1C32D}" type="slidenum">
              <a:rPr lang="en-GB" smtClean="0"/>
              <a:t>‹#›</a:t>
            </a:fld>
            <a:endParaRPr lang="en-GB"/>
          </a:p>
        </p:txBody>
      </p:sp>
    </p:spTree>
    <p:extLst>
      <p:ext uri="{BB962C8B-B14F-4D97-AF65-F5344CB8AC3E}">
        <p14:creationId xmlns:p14="http://schemas.microsoft.com/office/powerpoint/2010/main" val="5108972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0EBF5C8-5590-4E88-9388-7338396D2C2B}" type="datetimeFigureOut">
              <a:rPr lang="en-GB" smtClean="0"/>
              <a:t>16/11/2022</a:t>
            </a:fld>
            <a:endParaRPr lang="en-GB"/>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GB"/>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2F8DB8F6-9292-4C51-BC99-EDB06FD1C32D}" type="slidenum">
              <a:rPr lang="en-GB" smtClean="0"/>
              <a:t>‹#›</a:t>
            </a:fld>
            <a:endParaRPr lang="en-GB"/>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210380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0EBF5C8-5590-4E88-9388-7338396D2C2B}" type="datetimeFigureOut">
              <a:rPr lang="en-GB" smtClean="0"/>
              <a:t>16/11/2022</a:t>
            </a:fld>
            <a:endParaRPr lang="en-GB"/>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GB"/>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2F8DB8F6-9292-4C51-BC99-EDB06FD1C32D}" type="slidenum">
              <a:rPr lang="en-GB" smtClean="0"/>
              <a:t>‹#›</a:t>
            </a:fld>
            <a:endParaRPr lang="en-GB"/>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30480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10EBF5C8-5590-4E88-9388-7338396D2C2B}" type="datetimeFigureOut">
              <a:rPr lang="en-GB" smtClean="0"/>
              <a:t>16/11/2022</a:t>
            </a:fld>
            <a:endParaRPr lang="en-GB"/>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GB"/>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2F8DB8F6-9292-4C51-BC99-EDB06FD1C32D}" type="slidenum">
              <a:rPr lang="en-GB" smtClean="0"/>
              <a:t>‹#›</a:t>
            </a:fld>
            <a:endParaRPr lang="en-GB"/>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21860464"/>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 id="2147483767" r:id="rId12"/>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1.jfi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7.xml"/><Relationship Id="rId4" Type="http://schemas.openxmlformats.org/officeDocument/2006/relationships/image" Target="../media/image15.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7.xml"/><Relationship Id="rId4" Type="http://schemas.openxmlformats.org/officeDocument/2006/relationships/image" Target="../media/image18.jpg"/></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ro-RO" dirty="0" smtClean="0"/>
              <a:t>Educația nouă</a:t>
            </a:r>
            <a:endParaRPr lang="en-GB" dirty="0"/>
          </a:p>
        </p:txBody>
      </p:sp>
      <p:sp>
        <p:nvSpPr>
          <p:cNvPr id="3" name="Subtitle 2"/>
          <p:cNvSpPr>
            <a:spLocks noGrp="1"/>
          </p:cNvSpPr>
          <p:nvPr>
            <p:ph type="subTitle" idx="1"/>
          </p:nvPr>
        </p:nvSpPr>
        <p:spPr/>
        <p:txBody>
          <a:bodyPr/>
          <a:lstStyle/>
          <a:p>
            <a:endParaRPr lang="en-GB"/>
          </a:p>
        </p:txBody>
      </p:sp>
    </p:spTree>
    <p:extLst>
      <p:ext uri="{BB962C8B-B14F-4D97-AF65-F5344CB8AC3E}">
        <p14:creationId xmlns:p14="http://schemas.microsoft.com/office/powerpoint/2010/main" val="908992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1"/>
          <p:cNvSpPr>
            <a:spLocks noChangeArrowheads="1"/>
          </p:cNvSpPr>
          <p:nvPr/>
        </p:nvSpPr>
        <p:spPr bwMode="auto">
          <a:xfrm>
            <a:off x="1523999" y="609600"/>
            <a:ext cx="10379103"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ro-RO" altLang="en-US" sz="3200" b="1" dirty="0">
                <a:solidFill>
                  <a:srgbClr val="00B050"/>
                </a:solidFill>
                <a:cs typeface="Calibri" panose="020F0502020204030204" pitchFamily="34" charset="0"/>
              </a:rPr>
              <a:t>P</a:t>
            </a:r>
            <a:r>
              <a:rPr lang="bg-BG" altLang="en-US" sz="2800" b="1" dirty="0">
                <a:solidFill>
                  <a:srgbClr val="00B050"/>
                </a:solidFill>
                <a:latin typeface="Calibri" panose="020F0502020204030204" pitchFamily="34" charset="0"/>
                <a:cs typeface="Calibri" panose="020F0502020204030204" pitchFamily="34" charset="0"/>
              </a:rPr>
              <a:t>robleme</a:t>
            </a:r>
            <a:r>
              <a:rPr lang="bg-BG" altLang="en-US" sz="2800" dirty="0">
                <a:solidFill>
                  <a:srgbClr val="00B050"/>
                </a:solidFill>
                <a:latin typeface="Calibri" panose="020F0502020204030204" pitchFamily="34" charset="0"/>
                <a:cs typeface="Calibri" panose="020F0502020204030204" pitchFamily="34" charset="0"/>
              </a:rPr>
              <a:t> </a:t>
            </a:r>
            <a:r>
              <a:rPr lang="bg-BG" altLang="en-US" sz="2800" b="1" dirty="0">
                <a:solidFill>
                  <a:srgbClr val="00B050"/>
                </a:solidFill>
                <a:latin typeface="Calibri" panose="020F0502020204030204" pitchFamily="34" charset="0"/>
                <a:cs typeface="Calibri" panose="020F0502020204030204" pitchFamily="34" charset="0"/>
              </a:rPr>
              <a:t>comune </a:t>
            </a:r>
            <a:r>
              <a:rPr lang="bg-BG" altLang="en-US" sz="2800" dirty="0">
                <a:solidFill>
                  <a:srgbClr val="000000"/>
                </a:solidFill>
                <a:latin typeface="Calibri" panose="020F0502020204030204" pitchFamily="34" charset="0"/>
                <a:cs typeface="Calibri" panose="020F0502020204030204" pitchFamily="34" charset="0"/>
              </a:rPr>
              <a:t>care i-au interesat pe reprezentanţii educaţiei noi</a:t>
            </a:r>
            <a:r>
              <a:rPr lang="en-US" altLang="en-US" sz="2800" dirty="0" smtClean="0">
                <a:solidFill>
                  <a:srgbClr val="000000"/>
                </a:solidFill>
                <a:latin typeface="Calibri" panose="020F0502020204030204" pitchFamily="34" charset="0"/>
              </a:rPr>
              <a:t>:</a:t>
            </a:r>
            <a:endParaRPr lang="ro-RO" altLang="en-US" sz="2800" dirty="0" smtClean="0">
              <a:solidFill>
                <a:srgbClr val="000000"/>
              </a:solidFill>
              <a:latin typeface="Calibri" panose="020F0502020204030204" pitchFamily="34" charset="0"/>
            </a:endParaRPr>
          </a:p>
          <a:p>
            <a:pPr eaLnBrk="1" hangingPunct="1"/>
            <a:endParaRPr lang="ro-RO" altLang="en-US" sz="2800" dirty="0">
              <a:solidFill>
                <a:srgbClr val="000000"/>
              </a:solidFill>
              <a:latin typeface="Calibri" panose="020F0502020204030204" pitchFamily="34" charset="0"/>
            </a:endParaRPr>
          </a:p>
          <a:p>
            <a:pPr eaLnBrk="1" hangingPunct="1"/>
            <a:endParaRPr lang="ro-RO" altLang="en-US" sz="2800" dirty="0">
              <a:solidFill>
                <a:srgbClr val="000000"/>
              </a:solidFill>
              <a:latin typeface="Calibri" panose="020F0502020204030204" pitchFamily="34" charset="0"/>
            </a:endParaRPr>
          </a:p>
          <a:p>
            <a:pPr lvl="1" eaLnBrk="1" hangingPunct="1">
              <a:buFont typeface="Wingdings" panose="05000000000000000000" pitchFamily="2" charset="2"/>
              <a:buChar char="q"/>
            </a:pPr>
            <a:r>
              <a:rPr lang="bg-BG" altLang="en-US" sz="2800" dirty="0">
                <a:solidFill>
                  <a:srgbClr val="000000"/>
                </a:solidFill>
                <a:latin typeface="Calibri" panose="020F0502020204030204" pitchFamily="34" charset="0"/>
              </a:rPr>
              <a:t>activitatea practică, sursă a cunoaşterii (J. Dewey);</a:t>
            </a:r>
            <a:endParaRPr lang="en-US" altLang="en-US" sz="2800" dirty="0">
              <a:solidFill>
                <a:srgbClr val="000000"/>
              </a:solidFill>
              <a:latin typeface="Calibri" panose="020F0502020204030204" pitchFamily="34" charset="0"/>
            </a:endParaRPr>
          </a:p>
          <a:p>
            <a:pPr lvl="1" eaLnBrk="1" hangingPunct="1">
              <a:buFont typeface="Wingdings" panose="05000000000000000000" pitchFamily="2" charset="2"/>
              <a:buChar char="q"/>
            </a:pPr>
            <a:r>
              <a:rPr lang="bg-BG" altLang="en-US" sz="2800" dirty="0">
                <a:solidFill>
                  <a:srgbClr val="000000"/>
                </a:solidFill>
                <a:latin typeface="Calibri" panose="020F0502020204030204" pitchFamily="34" charset="0"/>
              </a:rPr>
              <a:t>libertatea de manifestare a copilului, condiţie fundamentală a educaţiei (Maria Montessori)</a:t>
            </a:r>
            <a:endParaRPr lang="en-US" altLang="en-US" sz="2800" dirty="0">
              <a:solidFill>
                <a:srgbClr val="000000"/>
              </a:solidFill>
              <a:latin typeface="Calibri" panose="020F0502020204030204" pitchFamily="34" charset="0"/>
            </a:endParaRPr>
          </a:p>
          <a:p>
            <a:pPr lvl="1" eaLnBrk="1" hangingPunct="1">
              <a:buFont typeface="Wingdings" panose="05000000000000000000" pitchFamily="2" charset="2"/>
              <a:buChar char="q"/>
            </a:pPr>
            <a:r>
              <a:rPr lang="bg-BG" altLang="en-US" sz="2800" dirty="0">
                <a:solidFill>
                  <a:srgbClr val="000000"/>
                </a:solidFill>
                <a:latin typeface="Calibri" panose="020F0502020204030204" pitchFamily="34" charset="0"/>
              </a:rPr>
              <a:t>satisfacerea trebuinţelor</a:t>
            </a:r>
            <a:r>
              <a:rPr lang="bg-BG" altLang="en-US" sz="2800" dirty="0" smtClean="0">
                <a:solidFill>
                  <a:srgbClr val="000000"/>
                </a:solidFill>
                <a:latin typeface="Calibri" panose="020F0502020204030204" pitchFamily="34" charset="0"/>
              </a:rPr>
              <a:t>,</a:t>
            </a:r>
            <a:r>
              <a:rPr lang="ro-RO" altLang="en-US" sz="2800" dirty="0" smtClean="0">
                <a:solidFill>
                  <a:srgbClr val="000000"/>
                </a:solidFill>
                <a:latin typeface="Calibri" panose="020F0502020204030204" pitchFamily="34" charset="0"/>
              </a:rPr>
              <a:t> </a:t>
            </a:r>
            <a:r>
              <a:rPr lang="bg-BG" altLang="en-US" sz="2800" dirty="0" smtClean="0">
                <a:solidFill>
                  <a:srgbClr val="000000"/>
                </a:solidFill>
                <a:latin typeface="Calibri" panose="020F0502020204030204" pitchFamily="34" charset="0"/>
              </a:rPr>
              <a:t>temei </a:t>
            </a:r>
            <a:r>
              <a:rPr lang="bg-BG" altLang="en-US" sz="2800" dirty="0">
                <a:solidFill>
                  <a:srgbClr val="000000"/>
                </a:solidFill>
                <a:latin typeface="Calibri" panose="020F0502020204030204" pitchFamily="34" charset="0"/>
              </a:rPr>
              <a:t>al unei educaţii funcţionale(Ed. Claparede);</a:t>
            </a:r>
            <a:endParaRPr lang="en-US" altLang="en-US" sz="2800" dirty="0">
              <a:solidFill>
                <a:srgbClr val="000000"/>
              </a:solidFill>
              <a:latin typeface="Calibri" panose="020F0502020204030204" pitchFamily="34" charset="0"/>
            </a:endParaRPr>
          </a:p>
          <a:p>
            <a:pPr lvl="1" eaLnBrk="1" hangingPunct="1">
              <a:buFont typeface="Wingdings" panose="05000000000000000000" pitchFamily="2" charset="2"/>
              <a:buChar char="q"/>
            </a:pPr>
            <a:r>
              <a:rPr lang="bg-BG" altLang="en-US" sz="2800" dirty="0">
                <a:solidFill>
                  <a:srgbClr val="000000"/>
                </a:solidFill>
                <a:latin typeface="Calibri" panose="020F0502020204030204" pitchFamily="34" charset="0"/>
              </a:rPr>
              <a:t>interesul copilului, criteriu principal în organizarea conţinutului şi desfăşurarea instrucţiei (O. Decroly) </a:t>
            </a:r>
            <a:endParaRPr lang="ro-RO" altLang="en-US" dirty="0">
              <a:solidFill>
                <a:srgbClr val="000000"/>
              </a:solidFill>
              <a:latin typeface="Times New Roman" panose="02020603050405020304" pitchFamily="18" charset="0"/>
            </a:endParaRPr>
          </a:p>
          <a:p>
            <a:pPr eaLnBrk="1" hangingPunct="1"/>
            <a:endParaRPr lang="ro-RO" altLang="en-US" dirty="0">
              <a:solidFill>
                <a:srgbClr val="000000"/>
              </a:solidFill>
              <a:latin typeface="Times New Roman" panose="02020603050405020304" pitchFamily="18" charset="0"/>
            </a:endParaRPr>
          </a:p>
          <a:p>
            <a:pPr eaLnBrk="1" hangingPunct="1"/>
            <a:endParaRPr lang="en-US" altLang="en-US" dirty="0">
              <a:solidFill>
                <a:srgbClr val="000000"/>
              </a:solidFill>
            </a:endParaRPr>
          </a:p>
        </p:txBody>
      </p:sp>
    </p:spTree>
    <p:extLst>
      <p:ext uri="{BB962C8B-B14F-4D97-AF65-F5344CB8AC3E}">
        <p14:creationId xmlns:p14="http://schemas.microsoft.com/office/powerpoint/2010/main" val="1655015548"/>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0"/>
            <a:ext cx="8229600" cy="609600"/>
          </a:xfrm>
        </p:spPr>
        <p:txBody>
          <a:bodyPr>
            <a:normAutofit/>
          </a:bodyPr>
          <a:lstStyle/>
          <a:p>
            <a:pPr algn="ctr" fontAlgn="auto">
              <a:spcAft>
                <a:spcPts val="0"/>
              </a:spcAft>
              <a:defRPr/>
            </a:pPr>
            <a:r>
              <a:rPr lang="ro-RO" sz="3600" b="1" kern="0" dirty="0">
                <a:solidFill>
                  <a:srgbClr val="00B050"/>
                </a:solidFill>
                <a:latin typeface="Times New Roman"/>
                <a:cs typeface="Times New Roman" pitchFamily="18" charset="0"/>
              </a:rPr>
              <a:t>PAIDOCENTRISM</a:t>
            </a:r>
            <a:r>
              <a:rPr lang="ro-RO" sz="3600" b="1" kern="0" dirty="0">
                <a:solidFill>
                  <a:srgbClr val="00B050"/>
                </a:solidFill>
                <a:latin typeface="Times New Roman"/>
              </a:rPr>
              <a:t>UL</a:t>
            </a:r>
            <a:endParaRPr lang="en-US" dirty="0">
              <a:solidFill>
                <a:srgbClr val="00B050"/>
              </a:solidFill>
            </a:endParaRPr>
          </a:p>
        </p:txBody>
      </p:sp>
      <p:sp>
        <p:nvSpPr>
          <p:cNvPr id="3" name="Content Placeholder 2"/>
          <p:cNvSpPr>
            <a:spLocks noGrp="1"/>
          </p:cNvSpPr>
          <p:nvPr>
            <p:ph sz="half" idx="1"/>
          </p:nvPr>
        </p:nvSpPr>
        <p:spPr>
          <a:xfrm>
            <a:off x="822325" y="498475"/>
            <a:ext cx="4894263" cy="5856288"/>
          </a:xfrm>
        </p:spPr>
        <p:txBody>
          <a:bodyPr>
            <a:normAutofit lnSpcReduction="10000"/>
          </a:bodyPr>
          <a:lstStyle/>
          <a:p>
            <a:pPr marL="342900" indent="-342900" algn="ctr" fontAlgn="auto">
              <a:spcBef>
                <a:spcPct val="0"/>
              </a:spcBef>
              <a:buClrTx/>
              <a:buSzTx/>
              <a:buFont typeface="Calibri" pitchFamily="34" charset="0"/>
              <a:buNone/>
              <a:defRPr/>
            </a:pPr>
            <a:r>
              <a:rPr lang="ro-RO" sz="2800" b="1" dirty="0">
                <a:solidFill>
                  <a:srgbClr val="00B050"/>
                </a:solidFill>
                <a:latin typeface="Arial" panose="020B0604020202020204" pitchFamily="34" charset="0"/>
              </a:rPr>
              <a:t>Învăţământul tradiţional</a:t>
            </a:r>
            <a:endParaRPr lang="ro-RO" sz="2400" b="1" dirty="0">
              <a:solidFill>
                <a:srgbClr val="00B050"/>
              </a:solidFill>
              <a:latin typeface="Arial" panose="020B0604020202020204" pitchFamily="34" charset="0"/>
            </a:endParaRPr>
          </a:p>
          <a:p>
            <a:pPr marL="342900" indent="-342900" algn="just" fontAlgn="auto">
              <a:spcBef>
                <a:spcPct val="0"/>
              </a:spcBef>
              <a:buClrTx/>
              <a:buSzTx/>
              <a:buFont typeface="Arial" panose="020B0604020202020204" pitchFamily="34" charset="0"/>
              <a:buChar char="•"/>
              <a:defRPr/>
            </a:pPr>
            <a:r>
              <a:rPr lang="en-US" sz="2400" b="1" dirty="0" err="1">
                <a:latin typeface="Arial" panose="020B0604020202020204" pitchFamily="34" charset="0"/>
                <a:ea typeface="Arial Unicode MS" pitchFamily="34" charset="-128"/>
              </a:rPr>
              <a:t>Şcoala</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pregăteşte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elevii</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pentru</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viaţă</a:t>
            </a:r>
            <a:endParaRPr lang="en-US" sz="2400" b="1" dirty="0">
              <a:latin typeface="Arial" panose="020B0604020202020204" pitchFamily="34" charset="0"/>
              <a:ea typeface="Arial Unicode MS" pitchFamily="34" charset="-128"/>
            </a:endParaRPr>
          </a:p>
          <a:p>
            <a:pPr marL="342900" indent="-342900" algn="just" fontAlgn="auto">
              <a:spcBef>
                <a:spcPct val="0"/>
              </a:spcBef>
              <a:buClrTx/>
              <a:buSzTx/>
              <a:buFont typeface="Arial" panose="020B0604020202020204" pitchFamily="34" charset="0"/>
              <a:buChar char="•"/>
              <a:defRPr/>
            </a:pPr>
            <a:r>
              <a:rPr lang="en-US" sz="2400" b="1" dirty="0" err="1">
                <a:latin typeface="Arial" panose="020B0604020202020204" pitchFamily="34" charset="0"/>
                <a:ea typeface="Arial Unicode MS" pitchFamily="34" charset="-128"/>
              </a:rPr>
              <a:t>Cadrul</a:t>
            </a:r>
            <a:r>
              <a:rPr lang="en-US" sz="2400" b="1" dirty="0">
                <a:latin typeface="Arial" panose="020B0604020202020204" pitchFamily="34" charset="0"/>
                <a:ea typeface="Arial Unicode MS" pitchFamily="34" charset="-128"/>
              </a:rPr>
              <a:t>  didactic </a:t>
            </a:r>
            <a:r>
              <a:rPr lang="en-US" sz="2400" b="1" dirty="0" err="1">
                <a:latin typeface="Arial" panose="020B0604020202020204" pitchFamily="34" charset="0"/>
                <a:ea typeface="Arial Unicode MS" pitchFamily="34" charset="-128"/>
              </a:rPr>
              <a:t>pune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cunoştinţele</a:t>
            </a:r>
            <a:r>
              <a:rPr lang="en-US" sz="2400" b="1" dirty="0">
                <a:latin typeface="Arial" panose="020B0604020202020204" pitchFamily="34" charset="0"/>
                <a:ea typeface="Arial Unicode MS" pitchFamily="34" charset="-128"/>
              </a:rPr>
              <a:t> la </a:t>
            </a:r>
            <a:r>
              <a:rPr lang="en-US" sz="2400" b="1" dirty="0" err="1">
                <a:latin typeface="Arial" panose="020B0604020202020204" pitchFamily="34" charset="0"/>
                <a:ea typeface="Arial Unicode MS" pitchFamily="34" charset="-128"/>
              </a:rPr>
              <a:t>dispoziţia</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elevilor</a:t>
            </a:r>
            <a:endParaRPr lang="en-US" sz="2400" b="1" dirty="0">
              <a:latin typeface="Arial" panose="020B0604020202020204" pitchFamily="34" charset="0"/>
              <a:ea typeface="Arial Unicode MS" pitchFamily="34" charset="-128"/>
            </a:endParaRPr>
          </a:p>
          <a:p>
            <a:pPr marL="342900" indent="-342900" algn="just" fontAlgn="auto">
              <a:spcBef>
                <a:spcPct val="0"/>
              </a:spcBef>
              <a:buClrTx/>
              <a:buSzTx/>
              <a:buFont typeface="Arial" panose="020B0604020202020204" pitchFamily="34" charset="0"/>
              <a:buChar char="•"/>
              <a:defRPr/>
            </a:pPr>
            <a:r>
              <a:rPr lang="en-US" sz="2400" b="1" dirty="0" err="1">
                <a:latin typeface="Arial" panose="020B0604020202020204" pitchFamily="34" charset="0"/>
                <a:ea typeface="Arial Unicode MS" pitchFamily="34" charset="-128"/>
              </a:rPr>
              <a:t>Şcolarizarea</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este</a:t>
            </a:r>
            <a:r>
              <a:rPr lang="en-US" sz="2400" b="1" dirty="0">
                <a:latin typeface="Arial" panose="020B0604020202020204" pitchFamily="34" charset="0"/>
                <a:ea typeface="Arial Unicode MS" pitchFamily="34" charset="-128"/>
              </a:rPr>
              <a:t> o </a:t>
            </a:r>
            <a:r>
              <a:rPr lang="en-US" sz="2400" b="1" dirty="0" err="1">
                <a:latin typeface="Arial" panose="020B0604020202020204" pitchFamily="34" charset="0"/>
                <a:ea typeface="Arial Unicode MS" pitchFamily="34" charset="-128"/>
              </a:rPr>
              <a:t>sarcină</a:t>
            </a:r>
            <a:r>
              <a:rPr lang="en-US" sz="2400" b="1" dirty="0">
                <a:latin typeface="Arial" panose="020B0604020202020204" pitchFamily="34" charset="0"/>
                <a:ea typeface="Arial Unicode MS" pitchFamily="34" charset="-128"/>
              </a:rPr>
              <a:t> de </a:t>
            </a:r>
            <a:r>
              <a:rPr lang="en-US" sz="2400" b="1" dirty="0" err="1">
                <a:latin typeface="Arial" panose="020B0604020202020204" pitchFamily="34" charset="0"/>
                <a:ea typeface="Arial Unicode MS" pitchFamily="34" charset="-128"/>
              </a:rPr>
              <a:t>suportat</a:t>
            </a:r>
            <a:endParaRPr lang="en-US" sz="2400" b="1" dirty="0">
              <a:latin typeface="Arial" panose="020B0604020202020204" pitchFamily="34" charset="0"/>
              <a:ea typeface="Arial Unicode MS" pitchFamily="34" charset="-128"/>
            </a:endParaRPr>
          </a:p>
          <a:p>
            <a:pPr marL="342900" indent="-342900" algn="just" fontAlgn="auto">
              <a:spcBef>
                <a:spcPct val="0"/>
              </a:spcBef>
              <a:buClrTx/>
              <a:buSzTx/>
              <a:buFont typeface="Arial" panose="020B0604020202020204" pitchFamily="34" charset="0"/>
              <a:buChar char="•"/>
              <a:defRPr/>
            </a:pPr>
            <a:r>
              <a:rPr lang="en-US" sz="2400" b="1" dirty="0" err="1">
                <a:latin typeface="Arial" panose="020B0604020202020204" pitchFamily="34" charset="0"/>
                <a:ea typeface="Arial Unicode MS" pitchFamily="34" charset="-128"/>
              </a:rPr>
              <a:t>Educaţia</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este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privită</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ca</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rezultat</a:t>
            </a:r>
            <a:endParaRPr lang="en-US" sz="2400" b="1" dirty="0">
              <a:latin typeface="Arial" panose="020B0604020202020204" pitchFamily="34" charset="0"/>
              <a:ea typeface="Arial Unicode MS" pitchFamily="34" charset="-128"/>
            </a:endParaRPr>
          </a:p>
          <a:p>
            <a:pPr marL="342900" indent="-342900" algn="just" fontAlgn="auto">
              <a:spcBef>
                <a:spcPct val="0"/>
              </a:spcBef>
              <a:buClrTx/>
              <a:buSzTx/>
              <a:buFont typeface="Arial" panose="020B0604020202020204" pitchFamily="34" charset="0"/>
              <a:buChar char="•"/>
              <a:defRPr/>
            </a:pPr>
            <a:r>
              <a:rPr lang="en-US" sz="2400" b="1" dirty="0" err="1">
                <a:latin typeface="Arial" panose="020B0604020202020204" pitchFamily="34" charset="0"/>
                <a:ea typeface="Arial Unicode MS" pitchFamily="34" charset="-128"/>
              </a:rPr>
              <a:t>Procesul</a:t>
            </a:r>
            <a:r>
              <a:rPr lang="en-US" sz="2400" b="1" dirty="0">
                <a:latin typeface="Arial" panose="020B0604020202020204" pitchFamily="34" charset="0"/>
                <a:ea typeface="Arial Unicode MS" pitchFamily="34" charset="-128"/>
              </a:rPr>
              <a:t> de </a:t>
            </a:r>
            <a:r>
              <a:rPr lang="en-US" sz="2400" b="1" dirty="0" err="1">
                <a:latin typeface="Arial" panose="020B0604020202020204" pitchFamily="34" charset="0"/>
                <a:ea typeface="Arial Unicode MS" pitchFamily="34" charset="-128"/>
              </a:rPr>
              <a:t>învăţare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este</a:t>
            </a:r>
            <a:r>
              <a:rPr lang="en-US" sz="2400" b="1" dirty="0">
                <a:latin typeface="Arial" panose="020B0604020202020204" pitchFamily="34" charset="0"/>
                <a:ea typeface="Arial Unicode MS" pitchFamily="34" charset="-128"/>
              </a:rPr>
              <a:t>  o </a:t>
            </a:r>
            <a:r>
              <a:rPr lang="en-US" sz="2400" b="1" dirty="0" err="1">
                <a:latin typeface="Arial" panose="020B0604020202020204" pitchFamily="34" charset="0"/>
                <a:ea typeface="Arial Unicode MS" pitchFamily="34" charset="-128"/>
              </a:rPr>
              <a:t>progresie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liniară</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prin</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acumularea</a:t>
            </a:r>
            <a:r>
              <a:rPr lang="en-US" sz="2400" b="1" dirty="0">
                <a:latin typeface="Arial" panose="020B0604020202020204" pitchFamily="34" charset="0"/>
                <a:ea typeface="Arial Unicode MS" pitchFamily="34" charset="-128"/>
              </a:rPr>
              <a:t>  de </a:t>
            </a:r>
            <a:r>
              <a:rPr lang="en-US" sz="2400" b="1" dirty="0" err="1">
                <a:latin typeface="Arial" panose="020B0604020202020204" pitchFamily="34" charset="0"/>
                <a:ea typeface="Arial Unicode MS" pitchFamily="34" charset="-128"/>
              </a:rPr>
              <a:t>informaţii</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şi</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deprinderi</a:t>
            </a:r>
            <a:r>
              <a:rPr lang="en-US" sz="2400" b="1" dirty="0">
                <a:latin typeface="Arial" panose="020B0604020202020204" pitchFamily="34" charset="0"/>
                <a:ea typeface="Arial Unicode MS" pitchFamily="34" charset="-128"/>
              </a:rPr>
              <a:t>   </a:t>
            </a:r>
          </a:p>
          <a:p>
            <a:pPr marL="342900" indent="-342900" algn="just" fontAlgn="auto">
              <a:spcBef>
                <a:spcPct val="0"/>
              </a:spcBef>
              <a:buClrTx/>
              <a:buSzTx/>
              <a:buFont typeface="Arial" panose="020B0604020202020204" pitchFamily="34" charset="0"/>
              <a:buChar char="•"/>
              <a:defRPr/>
            </a:pPr>
            <a:r>
              <a:rPr lang="en-US" sz="2400" b="1" dirty="0" err="1">
                <a:latin typeface="Arial" panose="020B0604020202020204" pitchFamily="34" charset="0"/>
                <a:ea typeface="Arial Unicode MS" pitchFamily="34" charset="-128"/>
              </a:rPr>
              <a:t>Elevii</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sunt</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consumatori</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pasivi</a:t>
            </a:r>
            <a:r>
              <a:rPr lang="en-US" sz="2400" b="1" dirty="0">
                <a:latin typeface="Arial" panose="020B0604020202020204" pitchFamily="34" charset="0"/>
                <a:ea typeface="Arial Unicode MS" pitchFamily="34" charset="-128"/>
              </a:rPr>
              <a:t> de </a:t>
            </a:r>
            <a:r>
              <a:rPr lang="en-US" sz="2400" b="1" dirty="0" err="1">
                <a:latin typeface="Arial" panose="020B0604020202020204" pitchFamily="34" charset="0"/>
                <a:ea typeface="Arial Unicode MS" pitchFamily="34" charset="-128"/>
              </a:rPr>
              <a:t>informaţie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şi</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autoritate</a:t>
            </a:r>
            <a:r>
              <a:rPr lang="en-US" sz="2400" b="1" dirty="0">
                <a:latin typeface="Arial" panose="020B0604020202020204" pitchFamily="34" charset="0"/>
                <a:ea typeface="Arial Unicode MS" pitchFamily="34" charset="-128"/>
              </a:rPr>
              <a:t>.</a:t>
            </a:r>
          </a:p>
          <a:p>
            <a:pPr marL="274320" indent="-274320" fontAlgn="auto">
              <a:spcBef>
                <a:spcPts val="580"/>
              </a:spcBef>
              <a:spcAft>
                <a:spcPts val="0"/>
              </a:spcAft>
              <a:buFont typeface="Wingdings 2"/>
              <a:buChar char=""/>
              <a:defRPr/>
            </a:pPr>
            <a:endParaRPr lang="en-US" dirty="0" smtClean="0"/>
          </a:p>
        </p:txBody>
      </p:sp>
      <p:sp>
        <p:nvSpPr>
          <p:cNvPr id="4" name="Content Placeholder 3"/>
          <p:cNvSpPr>
            <a:spLocks noGrp="1"/>
          </p:cNvSpPr>
          <p:nvPr>
            <p:ph sz="half" idx="2"/>
          </p:nvPr>
        </p:nvSpPr>
        <p:spPr>
          <a:xfrm>
            <a:off x="6548438" y="609600"/>
            <a:ext cx="4710112" cy="6248400"/>
          </a:xfrm>
        </p:spPr>
        <p:txBody>
          <a:bodyPr>
            <a:normAutofit lnSpcReduction="10000"/>
          </a:bodyPr>
          <a:lstStyle/>
          <a:p>
            <a:pPr marL="342900" indent="-342900" algn="ctr" fontAlgn="auto">
              <a:spcBef>
                <a:spcPct val="0"/>
              </a:spcBef>
              <a:buClrTx/>
              <a:buSzTx/>
              <a:buFont typeface="Calibri" pitchFamily="34" charset="0"/>
              <a:buNone/>
              <a:defRPr/>
            </a:pPr>
            <a:r>
              <a:rPr lang="ro-RO" sz="2800" b="1" dirty="0">
                <a:solidFill>
                  <a:srgbClr val="00B050"/>
                </a:solidFill>
                <a:latin typeface="Arial" panose="020B0604020202020204" pitchFamily="34" charset="0"/>
              </a:rPr>
              <a:t>Învăţământul alternativ</a:t>
            </a:r>
            <a:endParaRPr lang="ro-RO" sz="2400" dirty="0">
              <a:solidFill>
                <a:prstClr val="black"/>
              </a:solidFill>
              <a:latin typeface="Arial" panose="020B0604020202020204" pitchFamily="34" charset="0"/>
            </a:endParaRPr>
          </a:p>
          <a:p>
            <a:pPr marL="342900" indent="-342900" algn="just" fontAlgn="auto">
              <a:spcBef>
                <a:spcPct val="0"/>
              </a:spcBef>
              <a:buClrTx/>
              <a:buSzTx/>
              <a:buFont typeface="Arial" panose="020B0604020202020204" pitchFamily="34" charset="0"/>
              <a:buChar char="•"/>
              <a:defRPr/>
            </a:pPr>
            <a:r>
              <a:rPr lang="en-US" sz="2400" b="1" dirty="0" err="1">
                <a:latin typeface="Arial" panose="020B0604020202020204" pitchFamily="34" charset="0"/>
                <a:ea typeface="Arial Unicode MS" pitchFamily="34" charset="-128"/>
              </a:rPr>
              <a:t>Şcoala</a:t>
            </a:r>
            <a:r>
              <a:rPr lang="en-US" sz="2400" b="1" dirty="0">
                <a:latin typeface="Arial" panose="020B0604020202020204" pitchFamily="34" charset="0"/>
                <a:ea typeface="Arial Unicode MS" pitchFamily="34" charset="-128"/>
              </a:rPr>
              <a:t> face parte din </a:t>
            </a:r>
            <a:r>
              <a:rPr lang="en-US" sz="2400" b="1" dirty="0" err="1">
                <a:latin typeface="Arial" panose="020B0604020202020204" pitchFamily="34" charset="0"/>
                <a:ea typeface="Arial Unicode MS" pitchFamily="34" charset="-128"/>
              </a:rPr>
              <a:t>viaţă</a:t>
            </a:r>
            <a:endParaRPr lang="en-US" sz="2400" b="1" dirty="0">
              <a:latin typeface="Arial" panose="020B0604020202020204" pitchFamily="34" charset="0"/>
              <a:ea typeface="Arial Unicode MS" pitchFamily="34" charset="-128"/>
            </a:endParaRPr>
          </a:p>
          <a:p>
            <a:pPr marL="342900" indent="-342900" algn="just" fontAlgn="auto">
              <a:spcBef>
                <a:spcPct val="0"/>
              </a:spcBef>
              <a:buClrTx/>
              <a:buSzTx/>
              <a:buFont typeface="Arial" panose="020B0604020202020204" pitchFamily="34" charset="0"/>
              <a:buChar char="•"/>
              <a:defRPr/>
            </a:pPr>
            <a:r>
              <a:rPr lang="en-US" sz="2400" b="1" dirty="0" err="1" smtClean="0">
                <a:latin typeface="Arial" panose="020B0604020202020204" pitchFamily="34" charset="0"/>
                <a:ea typeface="Arial Unicode MS" pitchFamily="34" charset="-128"/>
              </a:rPr>
              <a:t>Cunoştinţele</a:t>
            </a:r>
            <a:r>
              <a:rPr lang="en-US" sz="2400" b="1" dirty="0" smtClean="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sunt</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descoperite</a:t>
            </a:r>
            <a:r>
              <a:rPr lang="en-US" sz="2400" b="1" dirty="0">
                <a:latin typeface="Arial" panose="020B0604020202020204" pitchFamily="34" charset="0"/>
                <a:ea typeface="Arial Unicode MS" pitchFamily="34" charset="-128"/>
              </a:rPr>
              <a:t> de </a:t>
            </a:r>
            <a:r>
              <a:rPr lang="en-US" sz="2400" b="1" dirty="0" err="1">
                <a:latin typeface="Arial" panose="020B0604020202020204" pitchFamily="34" charset="0"/>
                <a:ea typeface="Arial Unicode MS" pitchFamily="34" charset="-128"/>
              </a:rPr>
              <a:t>copil</a:t>
            </a:r>
            <a:endParaRPr lang="en-US" sz="2400" b="1" dirty="0">
              <a:latin typeface="Arial" panose="020B0604020202020204" pitchFamily="34" charset="0"/>
              <a:ea typeface="Arial Unicode MS" pitchFamily="34" charset="-128"/>
            </a:endParaRPr>
          </a:p>
          <a:p>
            <a:pPr marL="342900" indent="-342900" algn="just" fontAlgn="auto">
              <a:spcBef>
                <a:spcPct val="0"/>
              </a:spcBef>
              <a:buClrTx/>
              <a:buSzTx/>
              <a:buFont typeface="Arial" panose="020B0604020202020204" pitchFamily="34" charset="0"/>
              <a:buChar char="•"/>
              <a:defRPr/>
            </a:pPr>
            <a:r>
              <a:rPr lang="en-US" sz="2400" b="1" dirty="0" err="1">
                <a:latin typeface="Arial" panose="020B0604020202020204" pitchFamily="34" charset="0"/>
                <a:ea typeface="Arial Unicode MS" pitchFamily="34" charset="-128"/>
              </a:rPr>
              <a:t>Şcolarizarea</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este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interesantă</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şi</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neconstrângătoare</a:t>
            </a:r>
            <a:endParaRPr lang="ro-RO" sz="2400" b="1" dirty="0">
              <a:latin typeface="Arial" panose="020B0604020202020204" pitchFamily="34" charset="0"/>
            </a:endParaRPr>
          </a:p>
          <a:p>
            <a:pPr marL="342900" indent="-342900" algn="just" fontAlgn="auto">
              <a:spcBef>
                <a:spcPct val="0"/>
              </a:spcBef>
              <a:buClrTx/>
              <a:buSzTx/>
              <a:buFont typeface="Arial" panose="020B0604020202020204" pitchFamily="34" charset="0"/>
              <a:buChar char="•"/>
              <a:defRPr/>
            </a:pPr>
            <a:r>
              <a:rPr lang="en-US" sz="2400" b="1" dirty="0" err="1">
                <a:latin typeface="Arial" panose="020B0604020202020204" pitchFamily="34" charset="0"/>
                <a:ea typeface="Arial Unicode MS" pitchFamily="34" charset="-128"/>
              </a:rPr>
              <a:t>Educaţia</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este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privită</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ca</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proces</a:t>
            </a:r>
            <a:endParaRPr lang="ro-RO" sz="2400" b="1" dirty="0">
              <a:latin typeface="Arial" panose="020B0604020202020204" pitchFamily="34" charset="0"/>
            </a:endParaRPr>
          </a:p>
          <a:p>
            <a:pPr marL="342900" indent="-342900" algn="just" fontAlgn="auto">
              <a:spcBef>
                <a:spcPct val="0"/>
              </a:spcBef>
              <a:buClrTx/>
              <a:buSzTx/>
              <a:buFont typeface="Arial" panose="020B0604020202020204" pitchFamily="34" charset="0"/>
              <a:buChar char="•"/>
              <a:defRPr/>
            </a:pPr>
            <a:r>
              <a:rPr lang="en-US" sz="2400" b="1" dirty="0" err="1">
                <a:latin typeface="Arial" panose="020B0604020202020204" pitchFamily="34" charset="0"/>
                <a:ea typeface="Arial Unicode MS" pitchFamily="34" charset="-128"/>
              </a:rPr>
              <a:t>Procesul</a:t>
            </a:r>
            <a:r>
              <a:rPr lang="en-US" sz="2400" b="1" dirty="0">
                <a:latin typeface="Arial" panose="020B0604020202020204" pitchFamily="34" charset="0"/>
                <a:ea typeface="Arial Unicode MS" pitchFamily="34" charset="-128"/>
              </a:rPr>
              <a:t> de </a:t>
            </a:r>
            <a:r>
              <a:rPr lang="en-US" sz="2400" b="1" dirty="0" err="1">
                <a:latin typeface="Arial" panose="020B0604020202020204" pitchFamily="34" charset="0"/>
                <a:ea typeface="Arial Unicode MS" pitchFamily="34" charset="-128"/>
              </a:rPr>
              <a:t>învăţare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este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văzut</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ca</a:t>
            </a:r>
            <a:r>
              <a:rPr lang="en-US" sz="2400" b="1" dirty="0">
                <a:latin typeface="Arial" panose="020B0604020202020204" pitchFamily="34" charset="0"/>
                <a:ea typeface="Arial Unicode MS" pitchFamily="34" charset="-128"/>
              </a:rPr>
              <a:t> o </a:t>
            </a:r>
            <a:r>
              <a:rPr lang="en-US" sz="2400" b="1" dirty="0" err="1">
                <a:latin typeface="Arial" panose="020B0604020202020204" pitchFamily="34" charset="0"/>
                <a:ea typeface="Arial Unicode MS" pitchFamily="34" charset="-128"/>
              </a:rPr>
              <a:t>spirală</a:t>
            </a:r>
            <a:r>
              <a:rPr lang="en-US" sz="2400" b="1" dirty="0">
                <a:latin typeface="Arial" panose="020B0604020202020204" pitchFamily="34" charset="0"/>
                <a:ea typeface="Arial Unicode MS" pitchFamily="34" charset="-128"/>
              </a:rPr>
              <a:t> care se tot </a:t>
            </a:r>
            <a:r>
              <a:rPr lang="en-US" sz="2400" b="1" dirty="0" err="1">
                <a:latin typeface="Arial" panose="020B0604020202020204" pitchFamily="34" charset="0"/>
                <a:ea typeface="Arial Unicode MS" pitchFamily="34" charset="-128"/>
              </a:rPr>
              <a:t>extinde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având</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conţinut</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profunzime</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şi</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amplitudine</a:t>
            </a:r>
            <a:endParaRPr lang="en-US" sz="2400" b="1" dirty="0">
              <a:latin typeface="Arial" panose="020B0604020202020204" pitchFamily="34" charset="0"/>
              <a:ea typeface="Arial Unicode MS" pitchFamily="34" charset="-128"/>
            </a:endParaRPr>
          </a:p>
          <a:p>
            <a:pPr marL="342900" indent="-342900" algn="just" fontAlgn="auto">
              <a:spcBef>
                <a:spcPct val="0"/>
              </a:spcBef>
              <a:buClrTx/>
              <a:buSzTx/>
              <a:buFont typeface="Arial" panose="020B0604020202020204" pitchFamily="34" charset="0"/>
              <a:buChar char="•"/>
              <a:defRPr/>
            </a:pPr>
            <a:r>
              <a:rPr lang="en-US" sz="2400" b="1" dirty="0" err="1">
                <a:latin typeface="Arial" panose="020B0604020202020204" pitchFamily="34" charset="0"/>
                <a:ea typeface="Arial Unicode MS" pitchFamily="34" charset="-128"/>
              </a:rPr>
              <a:t>Elevii</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sunt</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activ</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implicaţi</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în</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soluţionarea</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problemelor</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şi</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participă</a:t>
            </a:r>
            <a:r>
              <a:rPr lang="en-US" sz="2400" b="1" dirty="0">
                <a:latin typeface="Arial" panose="020B0604020202020204" pitchFamily="34" charset="0"/>
                <a:ea typeface="Arial Unicode MS" pitchFamily="34" charset="-128"/>
              </a:rPr>
              <a:t> la </a:t>
            </a:r>
            <a:r>
              <a:rPr lang="en-US" sz="2400" b="1" dirty="0" err="1">
                <a:latin typeface="Arial" panose="020B0604020202020204" pitchFamily="34" charset="0"/>
                <a:ea typeface="Arial Unicode MS" pitchFamily="34" charset="-128"/>
              </a:rPr>
              <a:t>elaborarea</a:t>
            </a:r>
            <a:r>
              <a:rPr lang="en-US" sz="2400" b="1" dirty="0">
                <a:latin typeface="Arial" panose="020B0604020202020204" pitchFamily="34" charset="0"/>
                <a:ea typeface="Arial Unicode MS" pitchFamily="34" charset="-128"/>
              </a:rPr>
              <a:t> </a:t>
            </a:r>
            <a:r>
              <a:rPr lang="en-US" sz="2400" b="1" dirty="0" err="1">
                <a:latin typeface="Arial" panose="020B0604020202020204" pitchFamily="34" charset="0"/>
                <a:ea typeface="Arial Unicode MS" pitchFamily="34" charset="-128"/>
              </a:rPr>
              <a:t>proiectelor</a:t>
            </a:r>
            <a:r>
              <a:rPr lang="en-US" sz="2400" b="1" dirty="0">
                <a:latin typeface="Arial" panose="020B0604020202020204" pitchFamily="34" charset="0"/>
                <a:ea typeface="Arial Unicode MS" pitchFamily="34" charset="-128"/>
              </a:rPr>
              <a:t>.</a:t>
            </a:r>
          </a:p>
          <a:p>
            <a:pPr marL="274320" indent="-274320" algn="just" fontAlgn="auto">
              <a:spcBef>
                <a:spcPct val="0"/>
              </a:spcBef>
              <a:spcAft>
                <a:spcPts val="0"/>
              </a:spcAft>
              <a:buFont typeface="Wingdings 2"/>
              <a:buChar char=""/>
              <a:defRPr/>
            </a:pPr>
            <a:endParaRPr lang="en-US" sz="2400" b="1" dirty="0">
              <a:latin typeface="Arial" panose="020B0604020202020204" pitchFamily="34" charset="0"/>
              <a:ea typeface="Arial Unicode MS" pitchFamily="34" charset="-128"/>
            </a:endParaRPr>
          </a:p>
          <a:p>
            <a:pPr marL="274320" indent="-274320" fontAlgn="auto">
              <a:spcBef>
                <a:spcPct val="0"/>
              </a:spcBef>
              <a:spcAft>
                <a:spcPts val="0"/>
              </a:spcAft>
              <a:buFont typeface="Wingdings 2"/>
              <a:buNone/>
              <a:defRPr/>
            </a:pPr>
            <a:endParaRPr lang="en-US" dirty="0" smtClean="0"/>
          </a:p>
        </p:txBody>
      </p:sp>
      <p:sp>
        <p:nvSpPr>
          <p:cNvPr id="23556" name="Footer Placeholder 5"/>
          <p:cNvSpPr>
            <a:spLocks noGrp="1"/>
          </p:cNvSpPr>
          <p:nvPr>
            <p:ph type="ftr" sz="quarter" idx="11"/>
          </p:nvPr>
        </p:nvSpPr>
        <p:spPr bwMode="auto">
          <a:xfrm>
            <a:off x="9845675" y="6367463"/>
            <a:ext cx="2098675"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compatLnSpc="1">
            <a:prstTxWarp prst="textNoShape">
              <a:avLst/>
            </a:prstTxWarp>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r>
              <a:rPr lang="en-US" altLang="en-US" smtClean="0">
                <a:solidFill>
                  <a:schemeClr val="tx2"/>
                </a:solidFill>
              </a:rPr>
              <a:t>-</a:t>
            </a:r>
          </a:p>
        </p:txBody>
      </p:sp>
    </p:spTree>
    <p:extLst>
      <p:ext uri="{BB962C8B-B14F-4D97-AF65-F5344CB8AC3E}">
        <p14:creationId xmlns:p14="http://schemas.microsoft.com/office/powerpoint/2010/main" val="199436025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down)">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639762"/>
          </a:xfrm>
        </p:spPr>
        <p:txBody>
          <a:bodyPr>
            <a:normAutofit fontScale="90000"/>
          </a:bodyPr>
          <a:lstStyle/>
          <a:p>
            <a:pPr algn="ctr" fontAlgn="auto">
              <a:spcAft>
                <a:spcPts val="0"/>
              </a:spcAft>
              <a:defRPr/>
            </a:pPr>
            <a:r>
              <a:rPr lang="en-US" sz="4400" b="1" dirty="0" smtClean="0">
                <a:solidFill>
                  <a:srgbClr val="00B050"/>
                </a:solidFill>
                <a:effectLst>
                  <a:outerShdw blurRad="38100" dist="38100" dir="2700000" algn="tl">
                    <a:srgbClr val="000000">
                      <a:alpha val="43137"/>
                    </a:srgbClr>
                  </a:outerShdw>
                </a:effectLst>
                <a:latin typeface="Georgia"/>
              </a:rPr>
              <a:t>Borne </a:t>
            </a:r>
            <a:r>
              <a:rPr lang="en-US" sz="4400" b="1" dirty="0" err="1" smtClean="0">
                <a:solidFill>
                  <a:srgbClr val="00B050"/>
                </a:solidFill>
                <a:effectLst>
                  <a:outerShdw blurRad="38100" dist="38100" dir="2700000" algn="tl">
                    <a:srgbClr val="000000">
                      <a:alpha val="43137"/>
                    </a:srgbClr>
                  </a:outerShdw>
                </a:effectLst>
                <a:latin typeface="Georgia"/>
              </a:rPr>
              <a:t>istorice</a:t>
            </a:r>
            <a:endParaRPr lang="ro-RO" b="1" dirty="0">
              <a:solidFill>
                <a:srgbClr val="00B050"/>
              </a:solidFill>
              <a:effectLst>
                <a:outerShdw blurRad="38100" dist="38100" dir="2700000" algn="tl">
                  <a:srgbClr val="000000">
                    <a:alpha val="43137"/>
                  </a:srgbClr>
                </a:outerShdw>
              </a:effectLst>
            </a:endParaRPr>
          </a:p>
        </p:txBody>
      </p:sp>
      <p:sp>
        <p:nvSpPr>
          <p:cNvPr id="13315" name="Content Placeholder 2"/>
          <p:cNvSpPr>
            <a:spLocks noGrp="1"/>
          </p:cNvSpPr>
          <p:nvPr>
            <p:ph idx="1"/>
          </p:nvPr>
        </p:nvSpPr>
        <p:spPr>
          <a:xfrm>
            <a:off x="350838" y="1143000"/>
            <a:ext cx="11471275" cy="5008563"/>
          </a:xfrm>
        </p:spPr>
        <p:txBody>
          <a:bodyPr>
            <a:normAutofit fontScale="92500"/>
          </a:bodyPr>
          <a:lstStyle/>
          <a:p>
            <a:pPr marL="342900" indent="-342900" fontAlgn="auto">
              <a:spcBef>
                <a:spcPct val="20000"/>
              </a:spcBef>
              <a:buClrTx/>
              <a:buSzTx/>
              <a:buFont typeface="Wingdings" panose="05000000000000000000" pitchFamily="2" charset="2"/>
              <a:buChar char="v"/>
              <a:defRPr/>
            </a:pPr>
            <a:r>
              <a:rPr lang="vi-VN" sz="2800" b="1" dirty="0">
                <a:solidFill>
                  <a:prstClr val="black"/>
                </a:solidFill>
                <a:cs typeface="Arial" panose="020B0604020202020204" pitchFamily="34" charset="0"/>
              </a:rPr>
              <a:t>Pedagogia clasică</a:t>
            </a:r>
            <a:r>
              <a:rPr lang="en-US" sz="2800" b="1" dirty="0">
                <a:solidFill>
                  <a:prstClr val="black"/>
                </a:solidFill>
                <a:latin typeface="Arial" panose="020B0604020202020204" pitchFamily="34" charset="0"/>
                <a:cs typeface="Arial" panose="020B0604020202020204" pitchFamily="34" charset="0"/>
              </a:rPr>
              <a:t> (</a:t>
            </a:r>
            <a:r>
              <a:rPr lang="en-US" sz="2800" b="1" dirty="0" err="1">
                <a:solidFill>
                  <a:prstClr val="black"/>
                </a:solidFill>
                <a:latin typeface="Arial" panose="020B0604020202020204" pitchFamily="34" charset="0"/>
                <a:cs typeface="Arial" panose="020B0604020202020204" pitchFamily="34" charset="0"/>
              </a:rPr>
              <a:t>filosofic</a:t>
            </a:r>
            <a:r>
              <a:rPr lang="vi-VN" sz="2800" b="1" dirty="0">
                <a:solidFill>
                  <a:prstClr val="black"/>
                </a:solidFill>
                <a:cs typeface="Arial" panose="020B0604020202020204" pitchFamily="34" charset="0"/>
              </a:rPr>
              <a:t>ă</a:t>
            </a:r>
            <a:r>
              <a:rPr lang="en-US" sz="2800" b="1" dirty="0">
                <a:solidFill>
                  <a:prstClr val="black"/>
                </a:solidFill>
                <a:latin typeface="Arial" panose="020B0604020202020204" pitchFamily="34" charset="0"/>
                <a:cs typeface="Arial" panose="020B0604020202020204" pitchFamily="34" charset="0"/>
              </a:rPr>
              <a:t>) – </a:t>
            </a:r>
            <a:r>
              <a:rPr lang="en-US" sz="2800" b="1" dirty="0" err="1" smtClean="0">
                <a:solidFill>
                  <a:prstClr val="black"/>
                </a:solidFill>
                <a:latin typeface="Arial" panose="020B0604020202020204" pitchFamily="34" charset="0"/>
                <a:cs typeface="Arial" panose="020B0604020202020204" pitchFamily="34" charset="0"/>
              </a:rPr>
              <a:t>sec.XVII</a:t>
            </a:r>
            <a:r>
              <a:rPr lang="en-US" sz="2800" b="1" dirty="0" smtClean="0">
                <a:solidFill>
                  <a:prstClr val="black"/>
                </a:solidFill>
                <a:latin typeface="Arial" panose="020B0604020202020204" pitchFamily="34" charset="0"/>
                <a:cs typeface="Arial" panose="020B0604020202020204" pitchFamily="34" charset="0"/>
              </a:rPr>
              <a:t>-XVIII</a:t>
            </a:r>
          </a:p>
          <a:p>
            <a:pPr marL="0" indent="0" fontAlgn="auto">
              <a:spcBef>
                <a:spcPct val="20000"/>
              </a:spcBef>
              <a:buClrTx/>
              <a:buSzTx/>
              <a:buFont typeface="Calibri" pitchFamily="34" charset="0"/>
              <a:buNone/>
              <a:defRPr/>
            </a:pPr>
            <a:endParaRPr lang="en-US" sz="2800" b="1" dirty="0">
              <a:solidFill>
                <a:prstClr val="black"/>
              </a:solidFill>
              <a:latin typeface="Arial" panose="020B0604020202020204" pitchFamily="34" charset="0"/>
              <a:cs typeface="Arial" panose="020B0604020202020204" pitchFamily="34" charset="0"/>
            </a:endParaRPr>
          </a:p>
          <a:p>
            <a:pPr marL="342900" indent="-342900" algn="just" fontAlgn="auto">
              <a:spcBef>
                <a:spcPct val="20000"/>
              </a:spcBef>
              <a:buClrTx/>
              <a:buSzTx/>
              <a:buFont typeface="Arial" panose="020B0604020202020204" pitchFamily="34" charset="0"/>
              <a:buChar char="•"/>
              <a:defRPr/>
            </a:pPr>
            <a:r>
              <a:rPr lang="fr-FR" sz="2800" b="1" dirty="0">
                <a:solidFill>
                  <a:srgbClr val="00B050"/>
                </a:solidFill>
                <a:latin typeface="Arial" panose="020B0604020202020204" pitchFamily="34" charset="0"/>
                <a:cs typeface="Arial" panose="020B0604020202020204" pitchFamily="34" charset="0"/>
              </a:rPr>
              <a:t>John Locke </a:t>
            </a:r>
            <a:r>
              <a:rPr lang="ro-RO" sz="2800" dirty="0">
                <a:solidFill>
                  <a:prstClr val="black"/>
                </a:solidFill>
                <a:latin typeface="Arial" panose="020B0604020202020204" pitchFamily="34" charset="0"/>
                <a:cs typeface="Arial" panose="020B0604020202020204" pitchFamily="34" charset="0"/>
              </a:rPr>
              <a:t>(1632-1704)</a:t>
            </a:r>
            <a:r>
              <a:rPr lang="fr-FR" sz="2800" dirty="0">
                <a:solidFill>
                  <a:prstClr val="black"/>
                </a:solidFill>
                <a:latin typeface="Arial" panose="020B0604020202020204" pitchFamily="34" charset="0"/>
                <a:cs typeface="Arial" panose="020B0604020202020204" pitchFamily="34" charset="0"/>
              </a:rPr>
              <a:t>: </a:t>
            </a:r>
            <a:r>
              <a:rPr lang="vi-VN" sz="2800" dirty="0">
                <a:solidFill>
                  <a:prstClr val="black"/>
                </a:solidFill>
                <a:cs typeface="Arial" panose="020B0604020202020204" pitchFamily="34" charset="0"/>
              </a:rPr>
              <a:t>omul este o fiinţă educabilă: copilul vine pe lume cu raţiune, dar eficienţa ei</a:t>
            </a:r>
            <a:r>
              <a:rPr lang="en-US" sz="2800" dirty="0">
                <a:solidFill>
                  <a:prstClr val="black"/>
                </a:solidFill>
                <a:latin typeface="Arial" panose="020B0604020202020204" pitchFamily="34" charset="0"/>
                <a:cs typeface="Arial" panose="020B0604020202020204" pitchFamily="34" charset="0"/>
              </a:rPr>
              <a:t> </a:t>
            </a:r>
            <a:r>
              <a:rPr lang="ro-RO" sz="2800" dirty="0">
                <a:solidFill>
                  <a:prstClr val="black"/>
                </a:solidFill>
                <a:latin typeface="Arial" panose="020B0604020202020204" pitchFamily="34" charset="0"/>
                <a:cs typeface="Arial" panose="020B0604020202020204" pitchFamily="34" charset="0"/>
              </a:rPr>
              <a:t>se împlineşte în exerciţiul educativ.</a:t>
            </a:r>
            <a:endParaRPr lang="fr-FR" sz="2800" dirty="0">
              <a:solidFill>
                <a:prstClr val="black"/>
              </a:solidFill>
              <a:latin typeface="Arial" panose="020B0604020202020204" pitchFamily="34" charset="0"/>
              <a:cs typeface="Arial" panose="020B0604020202020204" pitchFamily="34" charset="0"/>
            </a:endParaRPr>
          </a:p>
          <a:p>
            <a:pPr marL="342900" indent="-342900" algn="just" fontAlgn="auto">
              <a:spcBef>
                <a:spcPct val="20000"/>
              </a:spcBef>
              <a:buClrTx/>
              <a:buSzTx/>
              <a:buFont typeface="Arial" panose="020B0604020202020204" pitchFamily="34" charset="0"/>
              <a:buChar char="•"/>
              <a:defRPr/>
            </a:pPr>
            <a:r>
              <a:rPr lang="fr-FR" sz="2800" b="1" dirty="0">
                <a:solidFill>
                  <a:srgbClr val="00B050"/>
                </a:solidFill>
                <a:latin typeface="Arial" panose="020B0604020202020204" pitchFamily="34" charset="0"/>
                <a:cs typeface="Arial" panose="020B0604020202020204" pitchFamily="34" charset="0"/>
              </a:rPr>
              <a:t>Jean-Jacques Rousseau </a:t>
            </a:r>
            <a:r>
              <a:rPr lang="ro-RO" sz="2800" dirty="0">
                <a:solidFill>
                  <a:prstClr val="black"/>
                </a:solidFill>
                <a:latin typeface="Arial" panose="020B0604020202020204" pitchFamily="34" charset="0"/>
                <a:cs typeface="Arial" panose="020B0604020202020204" pitchFamily="34" charset="0"/>
              </a:rPr>
              <a:t>(1712-1778)</a:t>
            </a:r>
            <a:r>
              <a:rPr lang="fr-FR" sz="2800" dirty="0">
                <a:solidFill>
                  <a:prstClr val="black"/>
                </a:solidFill>
                <a:latin typeface="Arial" panose="020B0604020202020204" pitchFamily="34" charset="0"/>
                <a:cs typeface="Arial" panose="020B0604020202020204" pitchFamily="34" charset="0"/>
              </a:rPr>
              <a:t>: </a:t>
            </a:r>
            <a:r>
              <a:rPr lang="vi-VN" sz="2800" dirty="0">
                <a:solidFill>
                  <a:prstClr val="black"/>
                </a:solidFill>
                <a:cs typeface="Arial" panose="020B0604020202020204" pitchFamily="34" charset="0"/>
              </a:rPr>
              <a:t>educaţia ca acţiune de simplă asistare a</a:t>
            </a:r>
            <a:r>
              <a:rPr lang="en-US" sz="2800" dirty="0">
                <a:solidFill>
                  <a:prstClr val="black"/>
                </a:solidFill>
                <a:latin typeface="Arial" panose="020B0604020202020204" pitchFamily="34" charset="0"/>
                <a:cs typeface="Arial" panose="020B0604020202020204" pitchFamily="34" charset="0"/>
              </a:rPr>
              <a:t> </a:t>
            </a:r>
            <a:r>
              <a:rPr lang="pt-BR" sz="2800" dirty="0">
                <a:solidFill>
                  <a:prstClr val="black"/>
                </a:solidFill>
                <a:latin typeface="Arial" panose="020B0604020202020204" pitchFamily="34" charset="0"/>
                <a:cs typeface="Arial" panose="020B0604020202020204" pitchFamily="34" charset="0"/>
              </a:rPr>
              <a:t>celui educat, acesta având o libertate absolută de mişcare</a:t>
            </a:r>
            <a:r>
              <a:rPr lang="ro-RO" sz="2800" dirty="0">
                <a:solidFill>
                  <a:prstClr val="black"/>
                </a:solidFill>
                <a:latin typeface="Arial" panose="020B0604020202020204" pitchFamily="34" charset="0"/>
                <a:cs typeface="Arial" panose="020B0604020202020204" pitchFamily="34" charset="0"/>
              </a:rPr>
              <a:t>.</a:t>
            </a:r>
            <a:endParaRPr lang="fr-FR" sz="2800" dirty="0">
              <a:solidFill>
                <a:prstClr val="black"/>
              </a:solidFill>
              <a:latin typeface="Arial" panose="020B0604020202020204" pitchFamily="34" charset="0"/>
              <a:cs typeface="Arial" panose="020B0604020202020204" pitchFamily="34" charset="0"/>
            </a:endParaRPr>
          </a:p>
          <a:p>
            <a:pPr marL="342900" indent="-342900" algn="just" fontAlgn="auto">
              <a:spcBef>
                <a:spcPct val="20000"/>
              </a:spcBef>
              <a:buClrTx/>
              <a:buSzTx/>
              <a:buFont typeface="Arial" panose="020B0604020202020204" pitchFamily="34" charset="0"/>
              <a:buChar char="•"/>
              <a:defRPr/>
            </a:pPr>
            <a:r>
              <a:rPr lang="fr-FR" sz="2800" b="1" dirty="0">
                <a:solidFill>
                  <a:srgbClr val="00B050"/>
                </a:solidFill>
                <a:latin typeface="Arial" panose="020B0604020202020204" pitchFamily="34" charset="0"/>
                <a:cs typeface="Arial" panose="020B0604020202020204" pitchFamily="34" charset="0"/>
              </a:rPr>
              <a:t>Johann Heinrich Pestalozzi </a:t>
            </a:r>
            <a:r>
              <a:rPr lang="ro-RO" sz="2800" dirty="0">
                <a:solidFill>
                  <a:prstClr val="black"/>
                </a:solidFill>
                <a:latin typeface="Arial" panose="020B0604020202020204" pitchFamily="34" charset="0"/>
                <a:cs typeface="Arial" panose="020B0604020202020204" pitchFamily="34" charset="0"/>
              </a:rPr>
              <a:t>(1746-1827)</a:t>
            </a:r>
            <a:r>
              <a:rPr lang="fr-FR" sz="2800" dirty="0" smtClean="0">
                <a:solidFill>
                  <a:prstClr val="black"/>
                </a:solidFill>
                <a:latin typeface="Arial" panose="020B0604020202020204" pitchFamily="34" charset="0"/>
                <a:cs typeface="Arial" panose="020B0604020202020204" pitchFamily="34" charset="0"/>
              </a:rPr>
              <a:t>:</a:t>
            </a:r>
            <a:r>
              <a:rPr lang="ro-RO" sz="2800" dirty="0" smtClean="0">
                <a:solidFill>
                  <a:prstClr val="black"/>
                </a:solidFill>
                <a:latin typeface="Arial" panose="020B0604020202020204" pitchFamily="34" charset="0"/>
                <a:cs typeface="Arial" panose="020B0604020202020204" pitchFamily="34" charset="0"/>
              </a:rPr>
              <a:t> </a:t>
            </a:r>
            <a:r>
              <a:rPr lang="vi-VN" sz="2800" dirty="0" smtClean="0">
                <a:solidFill>
                  <a:prstClr val="black"/>
                </a:solidFill>
                <a:cs typeface="Arial" panose="020B0604020202020204" pitchFamily="34" charset="0"/>
              </a:rPr>
              <a:t>a </a:t>
            </a:r>
            <a:r>
              <a:rPr lang="vi-VN" sz="2800" dirty="0">
                <a:solidFill>
                  <a:prstClr val="black"/>
                </a:solidFill>
                <a:cs typeface="Arial" panose="020B0604020202020204" pitchFamily="34" charset="0"/>
              </a:rPr>
              <a:t>elaborat două principii importante cu caracter metodologic:</a:t>
            </a:r>
          </a:p>
          <a:p>
            <a:pPr marL="1330452" lvl="2" indent="-342900" algn="just">
              <a:spcBef>
                <a:spcPct val="20000"/>
              </a:spcBef>
              <a:buFont typeface="Arial" panose="020B0604020202020204" pitchFamily="34" charset="0"/>
              <a:buChar char="•"/>
              <a:defRPr/>
            </a:pPr>
            <a:r>
              <a:rPr lang="ro-RO" sz="2600" dirty="0">
                <a:solidFill>
                  <a:prstClr val="black"/>
                </a:solidFill>
                <a:latin typeface="Arial" panose="020B0604020202020204" pitchFamily="34" charset="0"/>
                <a:cs typeface="Arial" panose="020B0604020202020204" pitchFamily="34" charset="0"/>
              </a:rPr>
              <a:t>caracterul educativ al instruirii;</a:t>
            </a:r>
          </a:p>
          <a:p>
            <a:pPr marL="1330452" lvl="2" indent="-342900" algn="just">
              <a:spcBef>
                <a:spcPct val="20000"/>
              </a:spcBef>
              <a:buFont typeface="Arial" panose="020B0604020202020204" pitchFamily="34" charset="0"/>
              <a:buChar char="•"/>
              <a:defRPr/>
            </a:pPr>
            <a:r>
              <a:rPr lang="vi-VN" sz="2600" dirty="0">
                <a:solidFill>
                  <a:prstClr val="black"/>
                </a:solidFill>
                <a:cs typeface="Arial" panose="020B0604020202020204" pitchFamily="34" charset="0"/>
              </a:rPr>
              <a:t>caracterul dezvoltativ-formativ al procesului de învăţământ.</a:t>
            </a:r>
            <a:endParaRPr lang="ro-RO" sz="2600" dirty="0">
              <a:solidFill>
                <a:prstClr val="black"/>
              </a:solidFill>
              <a:latin typeface="Arial" panose="020B0604020202020204" pitchFamily="34" charset="0"/>
              <a:cs typeface="Arial" panose="020B0604020202020204" pitchFamily="34" charset="0"/>
            </a:endParaRPr>
          </a:p>
          <a:p>
            <a:pPr marL="274320" indent="-274320" algn="just" fontAlgn="auto">
              <a:spcBef>
                <a:spcPts val="580"/>
              </a:spcBef>
              <a:spcAft>
                <a:spcPts val="0"/>
              </a:spcAft>
              <a:buFont typeface="Wingdings 2"/>
              <a:buNone/>
              <a:defRPr/>
            </a:pPr>
            <a:endParaRPr lang="ro-RO" sz="2800" dirty="0">
              <a:latin typeface="Arial" panose="020B0604020202020204" pitchFamily="34" charset="0"/>
              <a:cs typeface="Arial" panose="020B0604020202020204" pitchFamily="34" charset="0"/>
            </a:endParaRPr>
          </a:p>
        </p:txBody>
      </p:sp>
      <p:sp>
        <p:nvSpPr>
          <p:cNvPr id="24580" name="Footer Placeholder 5"/>
          <p:cNvSpPr>
            <a:spLocks noGrp="1"/>
          </p:cNvSpPr>
          <p:nvPr>
            <p:ph type="ftr" sz="quarter" idx="11"/>
          </p:nvPr>
        </p:nvSpPr>
        <p:spPr bwMode="auto">
          <a:xfrm>
            <a:off x="7085013" y="6380163"/>
            <a:ext cx="4822825"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compatLnSpc="1">
            <a:prstTxWarp prst="textNoShape">
              <a:avLst/>
            </a:prstTxWarp>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r>
              <a:rPr lang="en-US" altLang="en-US" smtClean="0">
                <a:solidFill>
                  <a:schemeClr val="tx2"/>
                </a:solidFill>
              </a:rPr>
              <a:t>-</a:t>
            </a:r>
          </a:p>
        </p:txBody>
      </p:sp>
    </p:spTree>
    <p:extLst>
      <p:ext uri="{BB962C8B-B14F-4D97-AF65-F5344CB8AC3E}">
        <p14:creationId xmlns:p14="http://schemas.microsoft.com/office/powerpoint/2010/main" val="4004130866"/>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0"/>
            <a:ext cx="8229600" cy="685800"/>
          </a:xfrm>
        </p:spPr>
        <p:txBody>
          <a:bodyPr>
            <a:normAutofit fontScale="90000"/>
          </a:bodyPr>
          <a:lstStyle/>
          <a:p>
            <a:pPr algn="ctr" fontAlgn="auto">
              <a:spcAft>
                <a:spcPts val="0"/>
              </a:spcAft>
              <a:defRPr/>
            </a:pPr>
            <a:r>
              <a:rPr lang="en-US" sz="4400" b="1" dirty="0">
                <a:solidFill>
                  <a:srgbClr val="00B050"/>
                </a:solidFill>
                <a:effectLst>
                  <a:outerShdw blurRad="38100" dist="38100" dir="2700000" algn="tl">
                    <a:srgbClr val="000000">
                      <a:alpha val="43137"/>
                    </a:srgbClr>
                  </a:outerShdw>
                </a:effectLst>
                <a:latin typeface="Georgia"/>
              </a:rPr>
              <a:t>Borne </a:t>
            </a:r>
            <a:r>
              <a:rPr lang="en-US" sz="4400" b="1" dirty="0" err="1">
                <a:solidFill>
                  <a:srgbClr val="00B050"/>
                </a:solidFill>
                <a:effectLst>
                  <a:outerShdw blurRad="38100" dist="38100" dir="2700000" algn="tl">
                    <a:srgbClr val="000000">
                      <a:alpha val="43137"/>
                    </a:srgbClr>
                  </a:outerShdw>
                </a:effectLst>
                <a:latin typeface="Georgia"/>
              </a:rPr>
              <a:t>istorice</a:t>
            </a:r>
            <a:endParaRPr lang="ro-RO" b="1" dirty="0">
              <a:solidFill>
                <a:srgbClr val="00B050"/>
              </a:solidFill>
              <a:effectLst>
                <a:outerShdw blurRad="38100" dist="38100" dir="2700000" algn="tl">
                  <a:srgbClr val="000000">
                    <a:alpha val="43137"/>
                  </a:srgbClr>
                </a:outerShdw>
              </a:effectLst>
            </a:endParaRPr>
          </a:p>
        </p:txBody>
      </p:sp>
      <p:sp>
        <p:nvSpPr>
          <p:cNvPr id="14339" name="Content Placeholder 2"/>
          <p:cNvSpPr>
            <a:spLocks noGrp="1"/>
          </p:cNvSpPr>
          <p:nvPr>
            <p:ph idx="1"/>
          </p:nvPr>
        </p:nvSpPr>
        <p:spPr>
          <a:xfrm>
            <a:off x="660400" y="814388"/>
            <a:ext cx="11064875" cy="5159375"/>
          </a:xfrm>
        </p:spPr>
        <p:txBody>
          <a:bodyPr>
            <a:normAutofit/>
          </a:bodyPr>
          <a:lstStyle/>
          <a:p>
            <a:pPr marL="342900" indent="-342900" fontAlgn="auto">
              <a:spcBef>
                <a:spcPct val="20000"/>
              </a:spcBef>
              <a:buClrTx/>
              <a:buSzTx/>
              <a:buFont typeface="Wingdings" panose="05000000000000000000" pitchFamily="2" charset="2"/>
              <a:buChar char="v"/>
              <a:defRPr/>
            </a:pPr>
            <a:r>
              <a:rPr lang="vi-VN" sz="2400" b="1" dirty="0">
                <a:solidFill>
                  <a:prstClr val="black"/>
                </a:solidFill>
                <a:cs typeface="Arial" panose="020B0604020202020204" pitchFamily="34" charset="0"/>
              </a:rPr>
              <a:t>Pedagogia </a:t>
            </a:r>
            <a:r>
              <a:rPr lang="en-US" sz="2400" b="1" dirty="0">
                <a:solidFill>
                  <a:prstClr val="black"/>
                </a:solidFill>
                <a:latin typeface="Arial" panose="020B0604020202020204" pitchFamily="34" charset="0"/>
                <a:cs typeface="Arial" panose="020B0604020202020204" pitchFamily="34" charset="0"/>
              </a:rPr>
              <a:t>experimental</a:t>
            </a:r>
            <a:r>
              <a:rPr lang="vi-VN" sz="2400" b="1" dirty="0">
                <a:solidFill>
                  <a:prstClr val="black"/>
                </a:solidFill>
                <a:cs typeface="Arial" panose="020B0604020202020204" pitchFamily="34" charset="0"/>
              </a:rPr>
              <a:t>ă</a:t>
            </a:r>
            <a:r>
              <a:rPr lang="en-US" sz="2400" b="1" dirty="0">
                <a:solidFill>
                  <a:prstClr val="black"/>
                </a:solidFill>
                <a:latin typeface="Arial" panose="020B0604020202020204" pitchFamily="34" charset="0"/>
                <a:cs typeface="Arial" panose="020B0604020202020204" pitchFamily="34" charset="0"/>
              </a:rPr>
              <a:t> (</a:t>
            </a:r>
            <a:r>
              <a:rPr lang="vi-VN" sz="2400" b="1" dirty="0">
                <a:solidFill>
                  <a:prstClr val="black"/>
                </a:solidFill>
                <a:cs typeface="Arial" panose="020B0604020202020204" pitchFamily="34" charset="0"/>
              </a:rPr>
              <a:t>ş</a:t>
            </a:r>
            <a:r>
              <a:rPr lang="en-US" sz="2400" b="1" dirty="0" err="1">
                <a:solidFill>
                  <a:prstClr val="black"/>
                </a:solidFill>
                <a:latin typeface="Arial" panose="020B0604020202020204" pitchFamily="34" charset="0"/>
                <a:cs typeface="Arial" panose="020B0604020202020204" pitchFamily="34" charset="0"/>
              </a:rPr>
              <a:t>tiinţific</a:t>
            </a:r>
            <a:r>
              <a:rPr lang="vi-VN" sz="2400" b="1" dirty="0">
                <a:solidFill>
                  <a:prstClr val="black"/>
                </a:solidFill>
                <a:cs typeface="Arial" panose="020B0604020202020204" pitchFamily="34" charset="0"/>
              </a:rPr>
              <a:t>ă</a:t>
            </a:r>
            <a:r>
              <a:rPr lang="en-US" sz="2400" b="1" dirty="0">
                <a:solidFill>
                  <a:prstClr val="black"/>
                </a:solidFill>
                <a:latin typeface="Arial" panose="020B0604020202020204" pitchFamily="34" charset="0"/>
                <a:cs typeface="Arial" panose="020B0604020202020204" pitchFamily="34" charset="0"/>
              </a:rPr>
              <a:t>) – </a:t>
            </a:r>
            <a:r>
              <a:rPr lang="en-US" sz="2400" b="1" dirty="0" err="1">
                <a:solidFill>
                  <a:prstClr val="black"/>
                </a:solidFill>
                <a:latin typeface="Arial" panose="020B0604020202020204" pitchFamily="34" charset="0"/>
                <a:cs typeface="Arial" panose="020B0604020202020204" pitchFamily="34" charset="0"/>
              </a:rPr>
              <a:t>ȋnceputul</a:t>
            </a:r>
            <a:r>
              <a:rPr lang="en-US" sz="2400" b="1" dirty="0">
                <a:solidFill>
                  <a:prstClr val="black"/>
                </a:solidFill>
                <a:latin typeface="Arial" panose="020B0604020202020204" pitchFamily="34" charset="0"/>
                <a:cs typeface="Arial" panose="020B0604020202020204" pitchFamily="34" charset="0"/>
              </a:rPr>
              <a:t> </a:t>
            </a:r>
            <a:r>
              <a:rPr lang="en-US" sz="2400" b="1" dirty="0" err="1">
                <a:solidFill>
                  <a:prstClr val="black"/>
                </a:solidFill>
                <a:latin typeface="Arial" panose="020B0604020202020204" pitchFamily="34" charset="0"/>
                <a:cs typeface="Arial" panose="020B0604020202020204" pitchFamily="34" charset="0"/>
              </a:rPr>
              <a:t>sec.XX</a:t>
            </a:r>
            <a:endParaRPr lang="en-US" sz="2400" b="1" dirty="0">
              <a:solidFill>
                <a:prstClr val="black"/>
              </a:solidFill>
              <a:latin typeface="Arial" panose="020B0604020202020204" pitchFamily="34" charset="0"/>
              <a:cs typeface="Arial" panose="020B0604020202020204" pitchFamily="34" charset="0"/>
            </a:endParaRPr>
          </a:p>
          <a:p>
            <a:pPr marL="342900" indent="-342900" algn="just" fontAlgn="auto">
              <a:spcBef>
                <a:spcPct val="20000"/>
              </a:spcBef>
              <a:buClrTx/>
              <a:buSzTx/>
              <a:buFont typeface="Arial" panose="020B0604020202020204" pitchFamily="34" charset="0"/>
              <a:buChar char="•"/>
              <a:defRPr/>
            </a:pPr>
            <a:endParaRPr lang="en-US" sz="2400" b="1" dirty="0">
              <a:solidFill>
                <a:srgbClr val="00B050"/>
              </a:solidFill>
              <a:latin typeface="Arial" panose="020B0604020202020204" pitchFamily="34" charset="0"/>
              <a:cs typeface="Arial" panose="020B0604020202020204" pitchFamily="34" charset="0"/>
            </a:endParaRPr>
          </a:p>
          <a:p>
            <a:pPr marL="342900" indent="-342900" algn="just" fontAlgn="auto">
              <a:spcBef>
                <a:spcPct val="20000"/>
              </a:spcBef>
              <a:buClrTx/>
              <a:buSzTx/>
              <a:buFont typeface="Arial" panose="020B0604020202020204" pitchFamily="34" charset="0"/>
              <a:buChar char="•"/>
              <a:defRPr/>
            </a:pPr>
            <a:r>
              <a:rPr lang="ro-RO" sz="2400" b="1" dirty="0">
                <a:solidFill>
                  <a:srgbClr val="00B050"/>
                </a:solidFill>
                <a:latin typeface="Arial" panose="020B0604020202020204" pitchFamily="34" charset="0"/>
                <a:cs typeface="Arial" panose="020B0604020202020204" pitchFamily="34" charset="0"/>
              </a:rPr>
              <a:t>Alfred Binet </a:t>
            </a:r>
            <a:r>
              <a:rPr lang="en-US" sz="2400" dirty="0">
                <a:solidFill>
                  <a:prstClr val="black"/>
                </a:solidFill>
                <a:latin typeface="Arial" panose="020B0604020202020204" pitchFamily="34" charset="0"/>
                <a:cs typeface="Arial" panose="020B0604020202020204" pitchFamily="34" charset="0"/>
              </a:rPr>
              <a:t>(</a:t>
            </a:r>
            <a:r>
              <a:rPr lang="ro-RO" sz="2400" dirty="0">
                <a:solidFill>
                  <a:prstClr val="black"/>
                </a:solidFill>
                <a:latin typeface="Arial" panose="020B0604020202020204" pitchFamily="34" charset="0"/>
                <a:cs typeface="Arial" panose="020B0604020202020204" pitchFamily="34" charset="0"/>
              </a:rPr>
              <a:t>1857-1911)</a:t>
            </a:r>
            <a:r>
              <a:rPr lang="fr-FR" sz="2400" dirty="0">
                <a:solidFill>
                  <a:prstClr val="black"/>
                </a:solidFill>
                <a:latin typeface="Arial" panose="020B0604020202020204" pitchFamily="34" charset="0"/>
                <a:cs typeface="Arial" panose="020B0604020202020204" pitchFamily="34" charset="0"/>
              </a:rPr>
              <a:t>:</a:t>
            </a:r>
          </a:p>
          <a:p>
            <a:pPr marL="342900" indent="-342900" algn="just" fontAlgn="auto">
              <a:spcBef>
                <a:spcPct val="20000"/>
              </a:spcBef>
              <a:buClrTx/>
              <a:buSzTx/>
              <a:buFont typeface="Calibri" pitchFamily="34" charset="0"/>
              <a:buNone/>
              <a:defRPr/>
            </a:pPr>
            <a:r>
              <a:rPr lang="fr-FR" sz="2400" dirty="0">
                <a:solidFill>
                  <a:prstClr val="black"/>
                </a:solidFill>
                <a:latin typeface="Arial" panose="020B0604020202020204" pitchFamily="34" charset="0"/>
                <a:cs typeface="Arial" panose="020B0604020202020204" pitchFamily="34" charset="0"/>
              </a:rPr>
              <a:t>- </a:t>
            </a:r>
            <a:r>
              <a:rPr lang="ro-RO" sz="2400" dirty="0">
                <a:solidFill>
                  <a:prstClr val="black"/>
                </a:solidFill>
                <a:latin typeface="Arial" panose="020B0604020202020204" pitchFamily="34" charset="0"/>
                <a:cs typeface="Arial" panose="020B0604020202020204" pitchFamily="34" charset="0"/>
              </a:rPr>
              <a:t>probe şi tehnici speciale care au drept scop</a:t>
            </a:r>
            <a:r>
              <a:rPr lang="en-US" sz="2400" dirty="0">
                <a:solidFill>
                  <a:prstClr val="black"/>
                </a:solidFill>
                <a:latin typeface="Arial" panose="020B0604020202020204" pitchFamily="34" charset="0"/>
                <a:cs typeface="Arial" panose="020B0604020202020204" pitchFamily="34" charset="0"/>
              </a:rPr>
              <a:t> </a:t>
            </a:r>
            <a:r>
              <a:rPr lang="vi-VN" sz="2400" dirty="0">
                <a:solidFill>
                  <a:prstClr val="black"/>
                </a:solidFill>
                <a:cs typeface="Arial" panose="020B0604020202020204" pitchFamily="34" charset="0"/>
              </a:rPr>
              <a:t>măsurarea unor fun</a:t>
            </a:r>
            <a:r>
              <a:rPr lang="en-US" sz="2400" dirty="0">
                <a:solidFill>
                  <a:prstClr val="black"/>
                </a:solidFill>
                <a:latin typeface="Arial" panose="020B0604020202020204" pitchFamily="34" charset="0"/>
                <a:cs typeface="Arial" panose="020B0604020202020204" pitchFamily="34" charset="0"/>
              </a:rPr>
              <a:t>c</a:t>
            </a:r>
            <a:r>
              <a:rPr lang="vi-VN" sz="2400" dirty="0">
                <a:solidFill>
                  <a:prstClr val="black"/>
                </a:solidFill>
                <a:cs typeface="Arial" panose="020B0604020202020204" pitchFamily="34" charset="0"/>
              </a:rPr>
              <a:t>ţii psihice</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scara</a:t>
            </a:r>
            <a:r>
              <a:rPr lang="en-US" sz="2400" dirty="0">
                <a:solidFill>
                  <a:prstClr val="black"/>
                </a:solidFill>
                <a:latin typeface="Arial" panose="020B0604020202020204" pitchFamily="34" charset="0"/>
                <a:cs typeface="Arial" panose="020B0604020202020204" pitchFamily="34" charset="0"/>
              </a:rPr>
              <a:t> </a:t>
            </a:r>
            <a:r>
              <a:rPr lang="en-US" sz="2400" dirty="0" smtClean="0">
                <a:solidFill>
                  <a:prstClr val="black"/>
                </a:solidFill>
                <a:latin typeface="Arial" panose="020B0604020202020204" pitchFamily="34" charset="0"/>
                <a:cs typeface="Arial" panose="020B0604020202020204" pitchFamily="34" charset="0"/>
              </a:rPr>
              <a:t>metric</a:t>
            </a:r>
            <a:r>
              <a:rPr lang="ro-RO" sz="2400" dirty="0">
                <a:solidFill>
                  <a:prstClr val="black"/>
                </a:solidFill>
                <a:latin typeface="Arial" panose="020B0604020202020204" pitchFamily="34" charset="0"/>
                <a:cs typeface="Arial" panose="020B0604020202020204" pitchFamily="34" charset="0"/>
              </a:rPr>
              <a:t>ă</a:t>
            </a:r>
            <a:r>
              <a:rPr lang="en-US" sz="2400" dirty="0" smtClean="0">
                <a:solidFill>
                  <a:prstClr val="black"/>
                </a:solidFill>
                <a:latin typeface="Arial" panose="020B0604020202020204" pitchFamily="34" charset="0"/>
                <a:cs typeface="Arial" panose="020B0604020202020204" pitchFamily="34" charset="0"/>
              </a:rPr>
              <a:t> </a:t>
            </a:r>
            <a:r>
              <a:rPr lang="en-US" sz="2400" dirty="0">
                <a:solidFill>
                  <a:prstClr val="black"/>
                </a:solidFill>
                <a:latin typeface="Arial" panose="020B0604020202020204" pitchFamily="34" charset="0"/>
                <a:cs typeface="Arial" panose="020B0604020202020204" pitchFamily="34" charset="0"/>
              </a:rPr>
              <a:t>a </a:t>
            </a:r>
            <a:r>
              <a:rPr lang="en-US" sz="2400" dirty="0" err="1" smtClean="0">
                <a:solidFill>
                  <a:prstClr val="black"/>
                </a:solidFill>
                <a:latin typeface="Arial" panose="020B0604020202020204" pitchFamily="34" charset="0"/>
                <a:cs typeface="Arial" panose="020B0604020202020204" pitchFamily="34" charset="0"/>
              </a:rPr>
              <a:t>inteligen</a:t>
            </a:r>
            <a:r>
              <a:rPr lang="ro-RO" sz="2400" dirty="0" smtClean="0">
                <a:solidFill>
                  <a:prstClr val="black"/>
                </a:solidFill>
                <a:latin typeface="Arial" panose="020B0604020202020204" pitchFamily="34" charset="0"/>
                <a:cs typeface="Arial" panose="020B0604020202020204" pitchFamily="34" charset="0"/>
              </a:rPr>
              <a:t>ţ</a:t>
            </a:r>
            <a:r>
              <a:rPr lang="en-US" sz="2400" dirty="0" err="1" smtClean="0">
                <a:solidFill>
                  <a:prstClr val="black"/>
                </a:solidFill>
                <a:latin typeface="Arial" panose="020B0604020202020204" pitchFamily="34" charset="0"/>
                <a:cs typeface="Arial" panose="020B0604020202020204" pitchFamily="34" charset="0"/>
              </a:rPr>
              <a:t>ei</a:t>
            </a:r>
            <a:r>
              <a:rPr lang="en-US" sz="2400" dirty="0">
                <a:solidFill>
                  <a:prstClr val="black"/>
                </a:solidFill>
                <a:latin typeface="Arial" panose="020B0604020202020204" pitchFamily="34" charset="0"/>
                <a:cs typeface="Arial" panose="020B0604020202020204" pitchFamily="34" charset="0"/>
              </a:rPr>
              <a:t>);</a:t>
            </a:r>
          </a:p>
          <a:p>
            <a:pPr marL="342900" indent="-342900" algn="just" fontAlgn="auto">
              <a:spcBef>
                <a:spcPct val="20000"/>
              </a:spcBef>
              <a:buClrTx/>
              <a:buSzTx/>
              <a:buFont typeface="Calibri" pitchFamily="34" charset="0"/>
              <a:buNone/>
              <a:defRPr/>
            </a:pPr>
            <a:r>
              <a:rPr lang="pt-BR" sz="2400" dirty="0">
                <a:solidFill>
                  <a:prstClr val="black"/>
                </a:solidFill>
                <a:latin typeface="Arial" panose="020B0604020202020204" pitchFamily="34" charset="0"/>
                <a:cs typeface="Arial" panose="020B0604020202020204" pitchFamily="34" charset="0"/>
              </a:rPr>
              <a:t>- educaţia este o pregătire pentru </a:t>
            </a:r>
            <a:r>
              <a:rPr lang="vi-VN" sz="2400" dirty="0">
                <a:solidFill>
                  <a:prstClr val="black"/>
                </a:solidFill>
                <a:cs typeface="Arial" panose="020B0604020202020204" pitchFamily="34" charset="0"/>
              </a:rPr>
              <a:t>existenţa de toate zilele, iar validitatea acestei pregătiri poate şi trebuie să fie măsurată</a:t>
            </a:r>
            <a:r>
              <a:rPr lang="en-US" sz="2400" dirty="0">
                <a:solidFill>
                  <a:prstClr val="black"/>
                </a:solidFill>
                <a:latin typeface="Georgia"/>
                <a:cs typeface="Arial" panose="020B0604020202020204" pitchFamily="34" charset="0"/>
              </a:rPr>
              <a:t>.</a:t>
            </a:r>
            <a:r>
              <a:rPr lang="en-US" sz="2400" dirty="0">
                <a:solidFill>
                  <a:prstClr val="black"/>
                </a:solidFill>
                <a:latin typeface="Georgia"/>
              </a:rPr>
              <a:t> </a:t>
            </a:r>
          </a:p>
          <a:p>
            <a:pPr marL="342900" indent="-342900" algn="just" fontAlgn="auto">
              <a:spcBef>
                <a:spcPct val="20000"/>
              </a:spcBef>
              <a:buClrTx/>
              <a:buSzTx/>
              <a:buFont typeface="Arial" panose="020B0604020202020204" pitchFamily="34" charset="0"/>
              <a:buChar char="•"/>
              <a:defRPr/>
            </a:pPr>
            <a:r>
              <a:rPr lang="en-US" sz="2400" dirty="0">
                <a:solidFill>
                  <a:prstClr val="black"/>
                </a:solidFill>
                <a:latin typeface="Arial" panose="020B0604020202020204" pitchFamily="34" charset="0"/>
                <a:cs typeface="Arial" panose="020B0604020202020204" pitchFamily="34" charset="0"/>
              </a:rPr>
              <a:t>A </a:t>
            </a:r>
            <a:r>
              <a:rPr lang="en-US" sz="2400" dirty="0" err="1">
                <a:solidFill>
                  <a:prstClr val="black"/>
                </a:solidFill>
                <a:latin typeface="Arial" panose="020B0604020202020204" pitchFamily="34" charset="0"/>
                <a:cs typeface="Arial" panose="020B0604020202020204" pitchFamily="34" charset="0"/>
              </a:rPr>
              <a:t>fost</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folosit</a:t>
            </a:r>
            <a:r>
              <a:rPr lang="ro-RO" sz="2400" dirty="0">
                <a:solidFill>
                  <a:prstClr val="black"/>
                </a:solidFill>
                <a:latin typeface="Arial" panose="020B0604020202020204" pitchFamily="34" charset="0"/>
                <a:cs typeface="Arial" panose="020B0604020202020204" pitchFamily="34" charset="0"/>
              </a:rPr>
              <a:t>ă</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pentru</a:t>
            </a:r>
            <a:r>
              <a:rPr lang="en-US" sz="2400" dirty="0">
                <a:solidFill>
                  <a:prstClr val="black"/>
                </a:solidFill>
                <a:latin typeface="Arial" panose="020B0604020202020204" pitchFamily="34" charset="0"/>
                <a:cs typeface="Arial" panose="020B0604020202020204" pitchFamily="34" charset="0"/>
              </a:rPr>
              <a:t> prima oar</a:t>
            </a:r>
            <a:r>
              <a:rPr lang="ro-RO" sz="2400" dirty="0">
                <a:solidFill>
                  <a:prstClr val="black"/>
                </a:solidFill>
                <a:latin typeface="Arial" panose="020B0604020202020204" pitchFamily="34" charset="0"/>
                <a:cs typeface="Arial" panose="020B0604020202020204" pitchFamily="34" charset="0"/>
              </a:rPr>
              <a:t>ă</a:t>
            </a:r>
            <a:r>
              <a:rPr lang="en-US" sz="2400" dirty="0">
                <a:solidFill>
                  <a:prstClr val="black"/>
                </a:solidFill>
                <a:latin typeface="Arial" panose="020B0604020202020204" pitchFamily="34" charset="0"/>
                <a:cs typeface="Arial" panose="020B0604020202020204" pitchFamily="34" charset="0"/>
              </a:rPr>
              <a:t> </a:t>
            </a:r>
            <a:r>
              <a:rPr lang="ro-RO" sz="2400" dirty="0">
                <a:solidFill>
                  <a:prstClr val="black"/>
                </a:solidFill>
                <a:latin typeface="Arial" panose="020B0604020202020204" pitchFamily="34" charset="0"/>
                <a:cs typeface="Arial" panose="020B0604020202020204" pitchFamily="34" charset="0"/>
              </a:rPr>
              <a:t>î</a:t>
            </a:r>
            <a:r>
              <a:rPr lang="en-US" sz="2400" dirty="0">
                <a:solidFill>
                  <a:prstClr val="black"/>
                </a:solidFill>
                <a:latin typeface="Arial" panose="020B0604020202020204" pitchFamily="34" charset="0"/>
                <a:cs typeface="Arial" panose="020B0604020202020204" pitchFamily="34" charset="0"/>
              </a:rPr>
              <a:t>n 1900, de </a:t>
            </a:r>
            <a:r>
              <a:rPr lang="en-US" sz="2400" dirty="0" err="1">
                <a:solidFill>
                  <a:prstClr val="black"/>
                </a:solidFill>
                <a:latin typeface="Arial" panose="020B0604020202020204" pitchFamily="34" charset="0"/>
                <a:cs typeface="Arial" panose="020B0604020202020204" pitchFamily="34" charset="0"/>
              </a:rPr>
              <a:t>pedagogul</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german</a:t>
            </a:r>
            <a:r>
              <a:rPr lang="en-US" sz="2400" dirty="0">
                <a:solidFill>
                  <a:prstClr val="black"/>
                </a:solidFill>
                <a:latin typeface="Arial" panose="020B0604020202020204" pitchFamily="34" charset="0"/>
                <a:cs typeface="Arial" panose="020B0604020202020204" pitchFamily="34" charset="0"/>
              </a:rPr>
              <a:t> E. Neumann, </a:t>
            </a:r>
            <a:r>
              <a:rPr lang="ro-RO" sz="2400" dirty="0">
                <a:solidFill>
                  <a:prstClr val="black"/>
                </a:solidFill>
                <a:latin typeface="Arial" panose="020B0604020202020204" pitchFamily="34" charset="0"/>
                <a:cs typeface="Arial" panose="020B0604020202020204" pitchFamily="34" charset="0"/>
              </a:rPr>
              <a:t>î</a:t>
            </a:r>
            <a:r>
              <a:rPr lang="en-US" sz="2400" dirty="0" err="1">
                <a:solidFill>
                  <a:prstClr val="black"/>
                </a:solidFill>
                <a:latin typeface="Arial" panose="020B0604020202020204" pitchFamily="34" charset="0"/>
                <a:cs typeface="Arial" panose="020B0604020202020204" pitchFamily="34" charset="0"/>
              </a:rPr>
              <a:t>mpreun</a:t>
            </a:r>
            <a:r>
              <a:rPr lang="ro-RO" sz="2400" dirty="0">
                <a:solidFill>
                  <a:prstClr val="black"/>
                </a:solidFill>
                <a:latin typeface="Arial" panose="020B0604020202020204" pitchFamily="34" charset="0"/>
                <a:cs typeface="Arial" panose="020B0604020202020204" pitchFamily="34" charset="0"/>
              </a:rPr>
              <a:t>ă</a:t>
            </a:r>
            <a:r>
              <a:rPr lang="en-US" sz="2400" dirty="0">
                <a:solidFill>
                  <a:prstClr val="black"/>
                </a:solidFill>
                <a:latin typeface="Arial" panose="020B0604020202020204" pitchFamily="34" charset="0"/>
                <a:cs typeface="Arial" panose="020B0604020202020204" pitchFamily="34" charset="0"/>
              </a:rPr>
              <a:t> cu </a:t>
            </a:r>
            <a:r>
              <a:rPr lang="en-US" sz="2400" dirty="0" err="1">
                <a:solidFill>
                  <a:prstClr val="black"/>
                </a:solidFill>
                <a:latin typeface="Arial" panose="020B0604020202020204" pitchFamily="34" charset="0"/>
                <a:cs typeface="Arial" panose="020B0604020202020204" pitchFamily="34" charset="0"/>
              </a:rPr>
              <a:t>colaboratorul</a:t>
            </a:r>
            <a:r>
              <a:rPr lang="en-US" sz="2400" dirty="0">
                <a:solidFill>
                  <a:prstClr val="black"/>
                </a:solidFill>
                <a:latin typeface="Arial" panose="020B0604020202020204" pitchFamily="34" charset="0"/>
                <a:cs typeface="Arial" panose="020B0604020202020204" pitchFamily="34" charset="0"/>
              </a:rPr>
              <a:t> s</a:t>
            </a:r>
            <a:r>
              <a:rPr lang="ro-RO" sz="2400" dirty="0">
                <a:solidFill>
                  <a:prstClr val="black"/>
                </a:solidFill>
                <a:latin typeface="Arial" panose="020B0604020202020204" pitchFamily="34" charset="0"/>
                <a:cs typeface="Arial" panose="020B0604020202020204" pitchFamily="34" charset="0"/>
              </a:rPr>
              <a:t>ă</a:t>
            </a:r>
            <a:r>
              <a:rPr lang="en-US" sz="2400" dirty="0">
                <a:solidFill>
                  <a:prstClr val="black"/>
                </a:solidFill>
                <a:latin typeface="Arial" panose="020B0604020202020204" pitchFamily="34" charset="0"/>
                <a:cs typeface="Arial" panose="020B0604020202020204" pitchFamily="34" charset="0"/>
              </a:rPr>
              <a:t>u W. Lang, </a:t>
            </a:r>
            <a:r>
              <a:rPr lang="en-US" sz="2400" dirty="0" err="1">
                <a:solidFill>
                  <a:prstClr val="black"/>
                </a:solidFill>
                <a:latin typeface="Arial" panose="020B0604020202020204" pitchFamily="34" charset="0"/>
                <a:cs typeface="Arial" panose="020B0604020202020204" pitchFamily="34" charset="0"/>
              </a:rPr>
              <a:t>autorul</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unei</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Didactici</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experimentale</a:t>
            </a:r>
            <a:r>
              <a:rPr lang="en-US" sz="2400" dirty="0">
                <a:solidFill>
                  <a:prstClr val="black"/>
                </a:solidFill>
                <a:latin typeface="Arial" panose="020B0604020202020204" pitchFamily="34" charset="0"/>
                <a:cs typeface="Arial" panose="020B0604020202020204" pitchFamily="34" charset="0"/>
              </a:rPr>
              <a:t>’’ (1903).</a:t>
            </a:r>
          </a:p>
          <a:p>
            <a:pPr marL="342900" indent="-342900" algn="just" fontAlgn="auto">
              <a:spcBef>
                <a:spcPct val="20000"/>
              </a:spcBef>
              <a:buClrTx/>
              <a:buSzTx/>
              <a:buFont typeface="Arial" panose="020B0604020202020204" pitchFamily="34" charset="0"/>
              <a:buChar char="•"/>
              <a:defRPr/>
            </a:pPr>
            <a:r>
              <a:rPr lang="en-US" sz="2400" dirty="0" smtClean="0">
                <a:solidFill>
                  <a:prstClr val="black"/>
                </a:solidFill>
                <a:latin typeface="Arial" panose="020B0604020202020204" pitchFamily="34" charset="0"/>
                <a:cs typeface="Arial" panose="020B0604020202020204" pitchFamily="34" charset="0"/>
              </a:rPr>
              <a:t>La </a:t>
            </a:r>
            <a:r>
              <a:rPr lang="en-US" sz="2400" dirty="0" err="1">
                <a:solidFill>
                  <a:prstClr val="black"/>
                </a:solidFill>
                <a:latin typeface="Arial" panose="020B0604020202020204" pitchFamily="34" charset="0"/>
                <a:cs typeface="Arial" panose="020B0604020202020204" pitchFamily="34" charset="0"/>
              </a:rPr>
              <a:t>noi</a:t>
            </a:r>
            <a:r>
              <a:rPr lang="en-US" sz="2400" dirty="0">
                <a:solidFill>
                  <a:prstClr val="black"/>
                </a:solidFill>
                <a:latin typeface="Arial" panose="020B0604020202020204" pitchFamily="34" charset="0"/>
                <a:cs typeface="Arial" panose="020B0604020202020204" pitchFamily="34" charset="0"/>
              </a:rPr>
              <a:t>, un </a:t>
            </a:r>
            <a:r>
              <a:rPr lang="en-US" sz="2400" dirty="0" err="1">
                <a:solidFill>
                  <a:prstClr val="black"/>
                </a:solidFill>
                <a:latin typeface="Arial" panose="020B0604020202020204" pitchFamily="34" charset="0"/>
                <a:cs typeface="Arial" panose="020B0604020202020204" pitchFamily="34" charset="0"/>
              </a:rPr>
              <a:t>reprezentant</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valoros</a:t>
            </a:r>
            <a:r>
              <a:rPr lang="en-US" sz="2400" dirty="0">
                <a:solidFill>
                  <a:prstClr val="black"/>
                </a:solidFill>
                <a:latin typeface="Arial" panose="020B0604020202020204" pitchFamily="34" charset="0"/>
                <a:cs typeface="Arial" panose="020B0604020202020204" pitchFamily="34" charset="0"/>
              </a:rPr>
              <a:t> al </a:t>
            </a:r>
            <a:r>
              <a:rPr lang="en-US" sz="2400" dirty="0" err="1">
                <a:solidFill>
                  <a:prstClr val="black"/>
                </a:solidFill>
                <a:latin typeface="Arial" panose="020B0604020202020204" pitchFamily="34" charset="0"/>
                <a:cs typeface="Arial" panose="020B0604020202020204" pitchFamily="34" charset="0"/>
              </a:rPr>
              <a:t>pedagogiei</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experimentale</a:t>
            </a:r>
            <a:r>
              <a:rPr lang="en-US" sz="2400" dirty="0">
                <a:solidFill>
                  <a:prstClr val="black"/>
                </a:solidFill>
                <a:latin typeface="Arial" panose="020B0604020202020204" pitchFamily="34" charset="0"/>
                <a:cs typeface="Arial" panose="020B0604020202020204" pitchFamily="34" charset="0"/>
              </a:rPr>
              <a:t> la </a:t>
            </a:r>
            <a:r>
              <a:rPr lang="ro-RO" sz="2400" dirty="0">
                <a:solidFill>
                  <a:prstClr val="black"/>
                </a:solidFill>
                <a:latin typeface="Arial" panose="020B0604020202020204" pitchFamily="34" charset="0"/>
                <a:cs typeface="Arial" panose="020B0604020202020204" pitchFamily="34" charset="0"/>
              </a:rPr>
              <a:t>î</a:t>
            </a:r>
            <a:r>
              <a:rPr lang="en-US" sz="2400" dirty="0" err="1">
                <a:solidFill>
                  <a:prstClr val="black"/>
                </a:solidFill>
                <a:latin typeface="Arial" panose="020B0604020202020204" pitchFamily="34" charset="0"/>
                <a:cs typeface="Arial" panose="020B0604020202020204" pitchFamily="34" charset="0"/>
              </a:rPr>
              <a:t>nceputurile</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ei</a:t>
            </a:r>
            <a:r>
              <a:rPr lang="en-US" sz="2400" dirty="0">
                <a:solidFill>
                  <a:prstClr val="black"/>
                </a:solidFill>
                <a:latin typeface="Arial" panose="020B0604020202020204" pitchFamily="34" charset="0"/>
                <a:cs typeface="Arial" panose="020B0604020202020204" pitchFamily="34" charset="0"/>
              </a:rPr>
              <a:t> a </a:t>
            </a:r>
            <a:r>
              <a:rPr lang="en-US" sz="2400" dirty="0" err="1">
                <a:solidFill>
                  <a:prstClr val="black"/>
                </a:solidFill>
                <a:latin typeface="Arial" panose="020B0604020202020204" pitchFamily="34" charset="0"/>
                <a:cs typeface="Arial" panose="020B0604020202020204" pitchFamily="34" charset="0"/>
              </a:rPr>
              <a:t>fost</a:t>
            </a:r>
            <a:r>
              <a:rPr lang="en-US" sz="2400" dirty="0">
                <a:solidFill>
                  <a:prstClr val="black"/>
                </a:solidFill>
                <a:latin typeface="Arial" panose="020B0604020202020204" pitchFamily="34" charset="0"/>
                <a:cs typeface="Arial" panose="020B0604020202020204" pitchFamily="34" charset="0"/>
              </a:rPr>
              <a:t> Vladimir </a:t>
            </a:r>
            <a:r>
              <a:rPr lang="en-US" sz="2400" dirty="0" err="1">
                <a:solidFill>
                  <a:prstClr val="black"/>
                </a:solidFill>
                <a:latin typeface="Arial" panose="020B0604020202020204" pitchFamily="34" charset="0"/>
                <a:cs typeface="Arial" panose="020B0604020202020204" pitchFamily="34" charset="0"/>
              </a:rPr>
              <a:t>Ghidionescu</a:t>
            </a:r>
            <a:r>
              <a:rPr lang="en-US" sz="2400" dirty="0">
                <a:solidFill>
                  <a:prstClr val="black"/>
                </a:solidFill>
                <a:latin typeface="Arial" panose="020B0604020202020204" pitchFamily="34" charset="0"/>
                <a:cs typeface="Arial" panose="020B0604020202020204" pitchFamily="34" charset="0"/>
              </a:rPr>
              <a:t>.</a:t>
            </a:r>
          </a:p>
          <a:p>
            <a:pPr marL="274320" indent="-274320" algn="just" fontAlgn="auto">
              <a:spcBef>
                <a:spcPts val="580"/>
              </a:spcBef>
              <a:spcAft>
                <a:spcPts val="0"/>
              </a:spcAft>
              <a:buFont typeface="Arial" panose="020B0604020202020204" pitchFamily="34" charset="0"/>
              <a:buNone/>
              <a:defRPr/>
            </a:pPr>
            <a:endParaRPr lang="fr-FR" sz="2400" dirty="0">
              <a:cs typeface="Arial" panose="020B0604020202020204" pitchFamily="34" charset="0"/>
            </a:endParaRPr>
          </a:p>
          <a:p>
            <a:pPr marL="274320" indent="-274320" algn="just" fontAlgn="auto">
              <a:spcBef>
                <a:spcPts val="580"/>
              </a:spcBef>
              <a:spcAft>
                <a:spcPts val="0"/>
              </a:spcAft>
              <a:buFont typeface="Wingdings 2"/>
              <a:buChar char=""/>
              <a:defRPr/>
            </a:pPr>
            <a:endParaRPr lang="en-US" sz="2400" i="1" dirty="0">
              <a:latin typeface="Arial" panose="020B0604020202020204" pitchFamily="34" charset="0"/>
              <a:cs typeface="Arial" panose="020B0604020202020204" pitchFamily="34" charset="0"/>
            </a:endParaRPr>
          </a:p>
        </p:txBody>
      </p:sp>
      <p:sp>
        <p:nvSpPr>
          <p:cNvPr id="25604" name="Footer Placeholder 5"/>
          <p:cNvSpPr>
            <a:spLocks noGrp="1"/>
          </p:cNvSpPr>
          <p:nvPr>
            <p:ph type="ftr" sz="quarter" idx="11"/>
          </p:nvPr>
        </p:nvSpPr>
        <p:spPr bwMode="auto">
          <a:xfrm>
            <a:off x="7075488" y="6459538"/>
            <a:ext cx="4822825"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compatLnSpc="1">
            <a:prstTxWarp prst="textNoShape">
              <a:avLst/>
            </a:prstTxWarp>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r>
              <a:rPr lang="en-US" altLang="en-US" smtClean="0">
                <a:solidFill>
                  <a:schemeClr val="tx2"/>
                </a:solidFill>
              </a:rPr>
              <a:t>-</a:t>
            </a:r>
          </a:p>
        </p:txBody>
      </p:sp>
    </p:spTree>
    <p:extLst>
      <p:ext uri="{BB962C8B-B14F-4D97-AF65-F5344CB8AC3E}">
        <p14:creationId xmlns:p14="http://schemas.microsoft.com/office/powerpoint/2010/main" val="1767177892"/>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52400"/>
            <a:ext cx="8229600" cy="762000"/>
          </a:xfrm>
        </p:spPr>
        <p:txBody>
          <a:bodyPr>
            <a:normAutofit/>
          </a:bodyPr>
          <a:lstStyle/>
          <a:p>
            <a:pPr algn="ctr" fontAlgn="auto">
              <a:spcAft>
                <a:spcPts val="0"/>
              </a:spcAft>
              <a:defRPr/>
            </a:pPr>
            <a:r>
              <a:rPr lang="en-US" sz="4400" b="1" dirty="0">
                <a:solidFill>
                  <a:srgbClr val="00B050"/>
                </a:solidFill>
                <a:effectLst>
                  <a:outerShdw blurRad="38100" dist="38100" dir="2700000" algn="tl">
                    <a:srgbClr val="000000">
                      <a:alpha val="43137"/>
                    </a:srgbClr>
                  </a:outerShdw>
                </a:effectLst>
                <a:latin typeface="Georgia"/>
              </a:rPr>
              <a:t>Borne </a:t>
            </a:r>
            <a:r>
              <a:rPr lang="en-US" sz="4400" b="1" dirty="0" err="1">
                <a:solidFill>
                  <a:srgbClr val="00B050"/>
                </a:solidFill>
                <a:effectLst>
                  <a:outerShdw blurRad="38100" dist="38100" dir="2700000" algn="tl">
                    <a:srgbClr val="000000">
                      <a:alpha val="43137"/>
                    </a:srgbClr>
                  </a:outerShdw>
                </a:effectLst>
                <a:latin typeface="Georgia"/>
              </a:rPr>
              <a:t>istorice</a:t>
            </a:r>
            <a:endParaRPr lang="ro-RO" dirty="0"/>
          </a:p>
        </p:txBody>
      </p:sp>
      <p:sp>
        <p:nvSpPr>
          <p:cNvPr id="15363" name="Content Placeholder 2"/>
          <p:cNvSpPr>
            <a:spLocks noGrp="1"/>
          </p:cNvSpPr>
          <p:nvPr>
            <p:ph idx="1"/>
          </p:nvPr>
        </p:nvSpPr>
        <p:spPr>
          <a:xfrm>
            <a:off x="590550" y="914400"/>
            <a:ext cx="10955338" cy="5154613"/>
          </a:xfrm>
        </p:spPr>
        <p:txBody>
          <a:bodyPr>
            <a:normAutofit/>
          </a:bodyPr>
          <a:lstStyle/>
          <a:p>
            <a:pPr marL="342900" indent="-342900" algn="just" fontAlgn="auto">
              <a:spcBef>
                <a:spcPct val="20000"/>
              </a:spcBef>
              <a:buClrTx/>
              <a:buSzTx/>
              <a:buFont typeface="Wingdings" panose="05000000000000000000" pitchFamily="2" charset="2"/>
              <a:buChar char="v"/>
              <a:defRPr/>
            </a:pPr>
            <a:r>
              <a:rPr lang="en-US" sz="2400" b="1" dirty="0" err="1">
                <a:solidFill>
                  <a:prstClr val="black"/>
                </a:solidFill>
                <a:latin typeface="Arial" panose="020B0604020202020204" pitchFamily="34" charset="0"/>
                <a:cs typeface="Arial" panose="020B0604020202020204" pitchFamily="34" charset="0"/>
              </a:rPr>
              <a:t>Educaţia</a:t>
            </a:r>
            <a:r>
              <a:rPr lang="en-US" sz="2400" b="1" dirty="0">
                <a:solidFill>
                  <a:prstClr val="black"/>
                </a:solidFill>
                <a:latin typeface="Arial" panose="020B0604020202020204" pitchFamily="34" charset="0"/>
                <a:cs typeface="Arial" panose="020B0604020202020204" pitchFamily="34" charset="0"/>
              </a:rPr>
              <a:t> liber</a:t>
            </a:r>
            <a:r>
              <a:rPr lang="vi-VN" sz="2400" b="1" dirty="0">
                <a:solidFill>
                  <a:prstClr val="black"/>
                </a:solidFill>
                <a:cs typeface="Arial" panose="020B0604020202020204" pitchFamily="34" charset="0"/>
              </a:rPr>
              <a:t>ă</a:t>
            </a:r>
            <a:endParaRPr lang="en-US" sz="2400" b="1" dirty="0">
              <a:solidFill>
                <a:prstClr val="black"/>
              </a:solidFill>
              <a:latin typeface="Arial" panose="020B0604020202020204" pitchFamily="34" charset="0"/>
              <a:cs typeface="Arial" panose="020B0604020202020204" pitchFamily="34" charset="0"/>
            </a:endParaRPr>
          </a:p>
          <a:p>
            <a:pPr marL="274320" indent="-274320" algn="just" fontAlgn="auto">
              <a:spcBef>
                <a:spcPct val="20000"/>
              </a:spcBef>
              <a:buClrTx/>
              <a:buSzTx/>
              <a:buFontTx/>
              <a:buChar char="-"/>
              <a:defRPr/>
            </a:pPr>
            <a:r>
              <a:rPr lang="ro-RO" sz="2400" dirty="0" smtClean="0">
                <a:solidFill>
                  <a:prstClr val="black"/>
                </a:solidFill>
                <a:latin typeface="Arial" panose="020B0604020202020204" pitchFamily="34" charset="0"/>
                <a:cs typeface="Arial" panose="020B0604020202020204" pitchFamily="34" charset="0"/>
              </a:rPr>
              <a:t> </a:t>
            </a:r>
            <a:r>
              <a:rPr lang="en-US" sz="2400" dirty="0" err="1" smtClean="0">
                <a:solidFill>
                  <a:prstClr val="black"/>
                </a:solidFill>
                <a:latin typeface="Arial" panose="020B0604020202020204" pitchFamily="34" charset="0"/>
                <a:cs typeface="Arial" panose="020B0604020202020204" pitchFamily="34" charset="0"/>
              </a:rPr>
              <a:t>proclamarea</a:t>
            </a:r>
            <a:r>
              <a:rPr lang="en-US" sz="2400" dirty="0" smtClean="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dezvolt</a:t>
            </a:r>
            <a:r>
              <a:rPr lang="ro-RO" sz="2400" dirty="0">
                <a:solidFill>
                  <a:prstClr val="black"/>
                </a:solidFill>
                <a:latin typeface="Arial" panose="020B0604020202020204" pitchFamily="34" charset="0"/>
                <a:cs typeface="Arial" panose="020B0604020202020204" pitchFamily="34" charset="0"/>
              </a:rPr>
              <a:t>ă</a:t>
            </a:r>
            <a:r>
              <a:rPr lang="en-US" sz="2400" dirty="0" err="1">
                <a:solidFill>
                  <a:prstClr val="black"/>
                </a:solidFill>
                <a:latin typeface="Arial" panose="020B0604020202020204" pitchFamily="34" charset="0"/>
                <a:cs typeface="Arial" panose="020B0604020202020204" pitchFamily="34" charset="0"/>
              </a:rPr>
              <a:t>rii</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libere</a:t>
            </a:r>
            <a:r>
              <a:rPr lang="en-US" sz="2400" dirty="0">
                <a:solidFill>
                  <a:prstClr val="black"/>
                </a:solidFill>
                <a:latin typeface="Arial" panose="020B0604020202020204" pitchFamily="34" charset="0"/>
                <a:cs typeface="Arial" panose="020B0604020202020204" pitchFamily="34" charset="0"/>
              </a:rPr>
              <a:t> a </a:t>
            </a:r>
            <a:r>
              <a:rPr lang="en-US" sz="2400" dirty="0" err="1">
                <a:solidFill>
                  <a:prstClr val="black"/>
                </a:solidFill>
                <a:latin typeface="Arial" panose="020B0604020202020204" pitchFamily="34" charset="0"/>
                <a:cs typeface="Arial" panose="020B0604020202020204" pitchFamily="34" charset="0"/>
              </a:rPr>
              <a:t>copilului</a:t>
            </a:r>
            <a:r>
              <a:rPr lang="en-US" sz="2400" dirty="0">
                <a:solidFill>
                  <a:prstClr val="black"/>
                </a:solidFill>
                <a:latin typeface="Arial" panose="020B0604020202020204" pitchFamily="34" charset="0"/>
                <a:cs typeface="Arial" panose="020B0604020202020204" pitchFamily="34" charset="0"/>
              </a:rPr>
              <a:t> </a:t>
            </a:r>
            <a:r>
              <a:rPr lang="ro-RO" sz="2400" dirty="0">
                <a:solidFill>
                  <a:prstClr val="black"/>
                </a:solidFill>
                <a:latin typeface="Arial" panose="020B0604020202020204" pitchFamily="34" charset="0"/>
                <a:cs typeface="Arial" panose="020B0604020202020204" pitchFamily="34" charset="0"/>
              </a:rPr>
              <a:t>ş</a:t>
            </a:r>
            <a:r>
              <a:rPr lang="en-US" sz="2400" dirty="0" err="1">
                <a:solidFill>
                  <a:prstClr val="black"/>
                </a:solidFill>
                <a:latin typeface="Arial" panose="020B0604020202020204" pitchFamily="34" charset="0"/>
                <a:cs typeface="Arial" panose="020B0604020202020204" pitchFamily="34" charset="0"/>
              </a:rPr>
              <a:t>i</a:t>
            </a:r>
            <a:r>
              <a:rPr lang="en-US" sz="2400" dirty="0">
                <a:solidFill>
                  <a:prstClr val="black"/>
                </a:solidFill>
                <a:latin typeface="Arial" panose="020B0604020202020204" pitchFamily="34" charset="0"/>
                <a:cs typeface="Arial" panose="020B0604020202020204" pitchFamily="34" charset="0"/>
              </a:rPr>
              <a:t> a </a:t>
            </a:r>
            <a:r>
              <a:rPr lang="en-US" sz="2400" dirty="0" err="1">
                <a:solidFill>
                  <a:prstClr val="black"/>
                </a:solidFill>
                <a:latin typeface="Arial" panose="020B0604020202020204" pitchFamily="34" charset="0"/>
                <a:cs typeface="Arial" panose="020B0604020202020204" pitchFamily="34" charset="0"/>
              </a:rPr>
              <a:t>noninterven</a:t>
            </a:r>
            <a:r>
              <a:rPr lang="ro-RO" sz="2400" dirty="0">
                <a:solidFill>
                  <a:prstClr val="black"/>
                </a:solidFill>
                <a:latin typeface="Arial" panose="020B0604020202020204" pitchFamily="34" charset="0"/>
                <a:cs typeface="Arial" panose="020B0604020202020204" pitchFamily="34" charset="0"/>
              </a:rPr>
              <a:t>ţ</a:t>
            </a:r>
            <a:r>
              <a:rPr lang="en-US" sz="2400" dirty="0" err="1">
                <a:solidFill>
                  <a:prstClr val="black"/>
                </a:solidFill>
                <a:latin typeface="Arial" panose="020B0604020202020204" pitchFamily="34" charset="0"/>
                <a:cs typeface="Arial" panose="020B0604020202020204" pitchFamily="34" charset="0"/>
              </a:rPr>
              <a:t>ionismului</a:t>
            </a:r>
            <a:r>
              <a:rPr lang="en-US" sz="2400" dirty="0">
                <a:solidFill>
                  <a:prstClr val="black"/>
                </a:solidFill>
                <a:latin typeface="Arial" panose="020B0604020202020204" pitchFamily="34" charset="0"/>
                <a:cs typeface="Arial" panose="020B0604020202020204" pitchFamily="34" charset="0"/>
              </a:rPr>
              <a:t> pedagogic care </a:t>
            </a:r>
            <a:r>
              <a:rPr lang="en-US" sz="2400" dirty="0" err="1">
                <a:solidFill>
                  <a:prstClr val="black"/>
                </a:solidFill>
                <a:latin typeface="Arial" panose="020B0604020202020204" pitchFamily="34" charset="0"/>
                <a:cs typeface="Arial" panose="020B0604020202020204" pitchFamily="34" charset="0"/>
              </a:rPr>
              <a:t>cere</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educatorului</a:t>
            </a:r>
            <a:r>
              <a:rPr lang="en-US" sz="2400" dirty="0">
                <a:solidFill>
                  <a:prstClr val="black"/>
                </a:solidFill>
                <a:latin typeface="Arial" panose="020B0604020202020204" pitchFamily="34" charset="0"/>
                <a:cs typeface="Arial" panose="020B0604020202020204" pitchFamily="34" charset="0"/>
              </a:rPr>
              <a:t> ,,s</a:t>
            </a:r>
            <a:r>
              <a:rPr lang="ro-RO" sz="2400" dirty="0">
                <a:solidFill>
                  <a:prstClr val="black"/>
                </a:solidFill>
                <a:latin typeface="Arial" panose="020B0604020202020204" pitchFamily="34" charset="0"/>
                <a:cs typeface="Arial" panose="020B0604020202020204" pitchFamily="34" charset="0"/>
              </a:rPr>
              <a:t>ă</a:t>
            </a:r>
            <a:r>
              <a:rPr lang="en-US" sz="2400" dirty="0">
                <a:solidFill>
                  <a:prstClr val="black"/>
                </a:solidFill>
                <a:latin typeface="Arial" panose="020B0604020202020204" pitchFamily="34" charset="0"/>
                <a:cs typeface="Arial" panose="020B0604020202020204" pitchFamily="34" charset="0"/>
              </a:rPr>
              <a:t> lase </a:t>
            </a:r>
            <a:r>
              <a:rPr lang="en-US" sz="2400" dirty="0" err="1">
                <a:solidFill>
                  <a:prstClr val="black"/>
                </a:solidFill>
                <a:latin typeface="Arial" panose="020B0604020202020204" pitchFamily="34" charset="0"/>
                <a:cs typeface="Arial" panose="020B0604020202020204" pitchFamily="34" charset="0"/>
              </a:rPr>
              <a:t>natura</a:t>
            </a:r>
            <a:r>
              <a:rPr lang="en-US" sz="2400" dirty="0">
                <a:solidFill>
                  <a:prstClr val="black"/>
                </a:solidFill>
                <a:latin typeface="Arial" panose="020B0604020202020204" pitchFamily="34" charset="0"/>
                <a:cs typeface="Arial" panose="020B0604020202020204" pitchFamily="34" charset="0"/>
              </a:rPr>
              <a:t> s</a:t>
            </a:r>
            <a:r>
              <a:rPr lang="ro-RO" sz="2400" dirty="0">
                <a:solidFill>
                  <a:prstClr val="black"/>
                </a:solidFill>
                <a:latin typeface="Arial" panose="020B0604020202020204" pitchFamily="34" charset="0"/>
                <a:cs typeface="Arial" panose="020B0604020202020204" pitchFamily="34" charset="0"/>
              </a:rPr>
              <a:t>ă</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lucreze</a:t>
            </a:r>
            <a:r>
              <a:rPr lang="en-US" sz="2400" dirty="0">
                <a:solidFill>
                  <a:prstClr val="black"/>
                </a:solidFill>
                <a:latin typeface="Arial" panose="020B0604020202020204" pitchFamily="34" charset="0"/>
                <a:cs typeface="Arial" panose="020B0604020202020204" pitchFamily="34" charset="0"/>
              </a:rPr>
              <a:t> </a:t>
            </a:r>
            <a:r>
              <a:rPr lang="en-US" sz="2400" dirty="0" err="1">
                <a:solidFill>
                  <a:prstClr val="black"/>
                </a:solidFill>
                <a:latin typeface="Arial" panose="020B0604020202020204" pitchFamily="34" charset="0"/>
                <a:cs typeface="Arial" panose="020B0604020202020204" pitchFamily="34" charset="0"/>
              </a:rPr>
              <a:t>lini</a:t>
            </a:r>
            <a:r>
              <a:rPr lang="ro-RO" sz="2400" dirty="0">
                <a:solidFill>
                  <a:prstClr val="black"/>
                </a:solidFill>
                <a:latin typeface="Arial" panose="020B0604020202020204" pitchFamily="34" charset="0"/>
                <a:cs typeface="Arial" panose="020B0604020202020204" pitchFamily="34" charset="0"/>
              </a:rPr>
              <a:t>ş</a:t>
            </a:r>
            <a:r>
              <a:rPr lang="en-US" sz="2400" dirty="0">
                <a:solidFill>
                  <a:prstClr val="black"/>
                </a:solidFill>
                <a:latin typeface="Arial" panose="020B0604020202020204" pitchFamily="34" charset="0"/>
                <a:cs typeface="Arial" panose="020B0604020202020204" pitchFamily="34" charset="0"/>
              </a:rPr>
              <a:t>tit </a:t>
            </a:r>
            <a:r>
              <a:rPr lang="ro-RO" sz="2400" dirty="0">
                <a:solidFill>
                  <a:prstClr val="black"/>
                </a:solidFill>
                <a:latin typeface="Arial" panose="020B0604020202020204" pitchFamily="34" charset="0"/>
                <a:cs typeface="Arial" panose="020B0604020202020204" pitchFamily="34" charset="0"/>
              </a:rPr>
              <a:t>ş</a:t>
            </a:r>
            <a:r>
              <a:rPr lang="en-US" sz="2400" dirty="0" err="1">
                <a:solidFill>
                  <a:prstClr val="black"/>
                </a:solidFill>
                <a:latin typeface="Arial" panose="020B0604020202020204" pitchFamily="34" charset="0"/>
                <a:cs typeface="Arial" panose="020B0604020202020204" pitchFamily="34" charset="0"/>
              </a:rPr>
              <a:t>i</a:t>
            </a:r>
            <a:r>
              <a:rPr lang="en-US" sz="2400" dirty="0">
                <a:solidFill>
                  <a:prstClr val="black"/>
                </a:solidFill>
                <a:latin typeface="Arial" panose="020B0604020202020204" pitchFamily="34" charset="0"/>
                <a:cs typeface="Arial" panose="020B0604020202020204" pitchFamily="34" charset="0"/>
              </a:rPr>
              <a:t> </a:t>
            </a:r>
            <a:r>
              <a:rPr lang="ro-RO" sz="2400" dirty="0">
                <a:solidFill>
                  <a:prstClr val="black"/>
                </a:solidFill>
                <a:latin typeface="Arial" panose="020B0604020202020204" pitchFamily="34" charset="0"/>
                <a:cs typeface="Arial" panose="020B0604020202020204" pitchFamily="34" charset="0"/>
              </a:rPr>
              <a:t>î</a:t>
            </a:r>
            <a:r>
              <a:rPr lang="en-US" sz="2400" dirty="0" err="1">
                <a:solidFill>
                  <a:prstClr val="black"/>
                </a:solidFill>
                <a:latin typeface="Arial" panose="020B0604020202020204" pitchFamily="34" charset="0"/>
                <a:cs typeface="Arial" panose="020B0604020202020204" pitchFamily="34" charset="0"/>
              </a:rPr>
              <a:t>ncet</a:t>
            </a:r>
            <a:r>
              <a:rPr lang="en-US" sz="2400" dirty="0" smtClean="0">
                <a:solidFill>
                  <a:prstClr val="black"/>
                </a:solidFill>
                <a:latin typeface="Arial" panose="020B0604020202020204" pitchFamily="34" charset="0"/>
                <a:cs typeface="Arial" panose="020B0604020202020204" pitchFamily="34" charset="0"/>
              </a:rPr>
              <a:t>’’.</a:t>
            </a:r>
            <a:endParaRPr lang="ro-RO" sz="2400" dirty="0" smtClean="0">
              <a:solidFill>
                <a:prstClr val="black"/>
              </a:solidFill>
              <a:latin typeface="Arial" panose="020B0604020202020204" pitchFamily="34" charset="0"/>
              <a:cs typeface="Arial" panose="020B0604020202020204" pitchFamily="34" charset="0"/>
            </a:endParaRPr>
          </a:p>
          <a:p>
            <a:pPr marL="0" indent="0" algn="just" fontAlgn="auto">
              <a:spcBef>
                <a:spcPct val="20000"/>
              </a:spcBef>
              <a:buClrTx/>
              <a:buSzTx/>
              <a:buFont typeface="Calibri" pitchFamily="34" charset="0"/>
              <a:buNone/>
              <a:defRPr/>
            </a:pPr>
            <a:endParaRPr lang="en-US" sz="2400" b="1" dirty="0">
              <a:solidFill>
                <a:prstClr val="black"/>
              </a:solidFill>
              <a:latin typeface="Arial" panose="020B0604020202020204" pitchFamily="34" charset="0"/>
              <a:cs typeface="Arial" panose="020B0604020202020204" pitchFamily="34" charset="0"/>
            </a:endParaRPr>
          </a:p>
          <a:p>
            <a:pPr marL="342900" indent="-342900" algn="just" fontAlgn="auto">
              <a:spcBef>
                <a:spcPct val="20000"/>
              </a:spcBef>
              <a:buClrTx/>
              <a:buSzTx/>
              <a:buFont typeface="Arial" panose="020B0604020202020204" pitchFamily="34" charset="0"/>
              <a:buChar char="•"/>
              <a:defRPr/>
            </a:pPr>
            <a:r>
              <a:rPr lang="ro-RO" sz="2400" b="1" dirty="0">
                <a:solidFill>
                  <a:srgbClr val="00B050"/>
                </a:solidFill>
                <a:latin typeface="Arial" panose="020B0604020202020204" pitchFamily="34" charset="0"/>
                <a:cs typeface="Arial" panose="020B0604020202020204" pitchFamily="34" charset="0"/>
              </a:rPr>
              <a:t>Ellen Key </a:t>
            </a:r>
            <a:r>
              <a:rPr lang="ro-RO" sz="2400" dirty="0">
                <a:solidFill>
                  <a:prstClr val="black"/>
                </a:solidFill>
                <a:latin typeface="Arial" panose="020B0604020202020204" pitchFamily="34" charset="0"/>
                <a:cs typeface="Arial" panose="020B0604020202020204" pitchFamily="34" charset="0"/>
              </a:rPr>
              <a:t>(1849-1926</a:t>
            </a:r>
            <a:r>
              <a:rPr lang="en-US" sz="2400" dirty="0">
                <a:solidFill>
                  <a:prstClr val="black"/>
                </a:solidFill>
                <a:latin typeface="Arial" panose="020B0604020202020204" pitchFamily="34" charset="0"/>
                <a:cs typeface="Arial" panose="020B0604020202020204" pitchFamily="34" charset="0"/>
              </a:rPr>
              <a:t>):</a:t>
            </a:r>
          </a:p>
          <a:p>
            <a:pPr marL="342900" indent="-342900" algn="ctr" fontAlgn="auto">
              <a:spcBef>
                <a:spcPct val="20000"/>
              </a:spcBef>
              <a:buClrTx/>
              <a:buSzTx/>
              <a:buFont typeface="Calibri" pitchFamily="34" charset="0"/>
              <a:buNone/>
              <a:defRPr/>
            </a:pPr>
            <a:r>
              <a:rPr lang="en-US" sz="2400" i="1" dirty="0">
                <a:solidFill>
                  <a:prstClr val="black"/>
                </a:solidFill>
                <a:latin typeface="Arial" panose="020B0604020202020204" pitchFamily="34" charset="0"/>
                <a:cs typeface="Arial" panose="020B0604020202020204" pitchFamily="34" charset="0"/>
              </a:rPr>
              <a:t>	</a:t>
            </a:r>
            <a:r>
              <a:rPr lang="vi-VN" sz="2400" i="1" dirty="0" smtClean="0">
                <a:solidFill>
                  <a:prstClr val="black"/>
                </a:solidFill>
                <a:cs typeface="Arial" panose="020B0604020202020204" pitchFamily="34" charset="0"/>
              </a:rPr>
              <a:t>“</a:t>
            </a:r>
            <a:r>
              <a:rPr lang="vi-VN" sz="2400" i="1" cap="none" dirty="0" smtClean="0">
                <a:solidFill>
                  <a:prstClr val="black"/>
                </a:solidFill>
                <a:cs typeface="Arial" panose="020B0604020202020204" pitchFamily="34" charset="0"/>
              </a:rPr>
              <a:t>Atât timp cât mama şi tata nu-şi vor pleca fruntea în ţărână în faţa măreţiei copilului</a:t>
            </a:r>
            <a:r>
              <a:rPr lang="en-US" sz="2400" i="1" cap="none" dirty="0" smtClean="0">
                <a:solidFill>
                  <a:prstClr val="black"/>
                </a:solidFill>
                <a:latin typeface="Arial" panose="020B0604020202020204" pitchFamily="34" charset="0"/>
                <a:cs typeface="Arial" panose="020B0604020202020204" pitchFamily="34" charset="0"/>
              </a:rPr>
              <a:t>, </a:t>
            </a:r>
            <a:r>
              <a:rPr lang="vi-VN" sz="2400" i="1" cap="none" dirty="0" smtClean="0">
                <a:solidFill>
                  <a:prstClr val="black"/>
                </a:solidFill>
                <a:cs typeface="Arial" panose="020B0604020202020204" pitchFamily="34" charset="0"/>
              </a:rPr>
              <a:t>atât timp cât </a:t>
            </a:r>
            <a:r>
              <a:rPr lang="en-US" sz="2400" i="1" cap="none" dirty="0" smtClean="0">
                <a:solidFill>
                  <a:prstClr val="black"/>
                </a:solidFill>
                <a:latin typeface="Arial" panose="020B0604020202020204" pitchFamily="34" charset="0"/>
                <a:cs typeface="Arial" panose="020B0604020202020204" pitchFamily="34" charset="0"/>
              </a:rPr>
              <a:t>nu </a:t>
            </a:r>
            <a:r>
              <a:rPr lang="vi-VN" sz="2400" i="1" cap="none" dirty="0" smtClean="0">
                <a:solidFill>
                  <a:prstClr val="black"/>
                </a:solidFill>
                <a:cs typeface="Arial" panose="020B0604020202020204" pitchFamily="34" charset="0"/>
              </a:rPr>
              <a:t>vor înţelege că vorba “copil” nu este decât o altă</a:t>
            </a:r>
            <a:r>
              <a:rPr lang="en-US" sz="2400" i="1" cap="none" dirty="0" smtClean="0">
                <a:solidFill>
                  <a:prstClr val="black"/>
                </a:solidFill>
                <a:latin typeface="Arial" panose="020B0604020202020204" pitchFamily="34" charset="0"/>
                <a:cs typeface="Arial" panose="020B0604020202020204" pitchFamily="34" charset="0"/>
              </a:rPr>
              <a:t> </a:t>
            </a:r>
            <a:r>
              <a:rPr lang="vi-VN" sz="2400" i="1" cap="none" dirty="0" smtClean="0">
                <a:solidFill>
                  <a:prstClr val="black"/>
                </a:solidFill>
                <a:cs typeface="Arial" panose="020B0604020202020204" pitchFamily="34" charset="0"/>
              </a:rPr>
              <a:t>expresie pentru ideea de “majestate”, atât timp cât nu vor simţi că în braţele lor doarme viitorul</a:t>
            </a:r>
            <a:r>
              <a:rPr lang="en-US" sz="2400" i="1" cap="none" dirty="0" smtClean="0">
                <a:solidFill>
                  <a:prstClr val="black"/>
                </a:solidFill>
                <a:latin typeface="Arial" panose="020B0604020202020204" pitchFamily="34" charset="0"/>
                <a:cs typeface="Arial" panose="020B0604020202020204" pitchFamily="34" charset="0"/>
              </a:rPr>
              <a:t> </a:t>
            </a:r>
            <a:r>
              <a:rPr lang="vi-VN" sz="2400" i="1" cap="none" dirty="0" smtClean="0">
                <a:solidFill>
                  <a:prstClr val="black"/>
                </a:solidFill>
                <a:cs typeface="Arial" panose="020B0604020202020204" pitchFamily="34" charset="0"/>
              </a:rPr>
              <a:t>însuşi, sub înfăţişarea copilului, că la picioarele l</a:t>
            </a:r>
            <a:r>
              <a:rPr lang="en-US" sz="2400" i="1" cap="none" dirty="0" smtClean="0">
                <a:solidFill>
                  <a:prstClr val="black"/>
                </a:solidFill>
                <a:latin typeface="Arial" panose="020B0604020202020204" pitchFamily="34" charset="0"/>
                <a:cs typeface="Arial" panose="020B0604020202020204" pitchFamily="34" charset="0"/>
              </a:rPr>
              <a:t>or</a:t>
            </a:r>
            <a:r>
              <a:rPr lang="vi-VN" sz="2400" i="1" cap="none" dirty="0" smtClean="0">
                <a:solidFill>
                  <a:prstClr val="black"/>
                </a:solidFill>
                <a:cs typeface="Arial" panose="020B0604020202020204" pitchFamily="34" charset="0"/>
              </a:rPr>
              <a:t> se joacă istoria, nu-şi vor da seama că au tot</a:t>
            </a:r>
            <a:r>
              <a:rPr lang="en-US" sz="2400" i="1" cap="none" dirty="0" smtClean="0">
                <a:solidFill>
                  <a:prstClr val="black"/>
                </a:solidFill>
                <a:latin typeface="Arial" panose="020B0604020202020204" pitchFamily="34" charset="0"/>
                <a:cs typeface="Arial" panose="020B0604020202020204" pitchFamily="34" charset="0"/>
              </a:rPr>
              <a:t> </a:t>
            </a:r>
            <a:r>
              <a:rPr lang="ro-RO" sz="2400" i="1" cap="none" dirty="0" smtClean="0">
                <a:solidFill>
                  <a:prstClr val="black"/>
                </a:solidFill>
                <a:latin typeface="Arial" panose="020B0604020202020204" pitchFamily="34" charset="0"/>
                <a:cs typeface="Arial" panose="020B0604020202020204" pitchFamily="34" charset="0"/>
              </a:rPr>
              <a:t>atât de puţin dreptul ş</a:t>
            </a:r>
            <a:r>
              <a:rPr lang="en-US" sz="2400" i="1" cap="none" dirty="0" err="1" smtClean="0">
                <a:solidFill>
                  <a:prstClr val="black"/>
                </a:solidFill>
                <a:latin typeface="Arial" panose="020B0604020202020204" pitchFamily="34" charset="0"/>
                <a:cs typeface="Arial" panose="020B0604020202020204" pitchFamily="34" charset="0"/>
              </a:rPr>
              <a:t>i</a:t>
            </a:r>
            <a:r>
              <a:rPr lang="en-US" sz="2400" i="1" cap="none" dirty="0" smtClean="0">
                <a:solidFill>
                  <a:prstClr val="black"/>
                </a:solidFill>
                <a:latin typeface="Arial" panose="020B0604020202020204" pitchFamily="34" charset="0"/>
                <a:cs typeface="Arial" panose="020B0604020202020204" pitchFamily="34" charset="0"/>
              </a:rPr>
              <a:t> </a:t>
            </a:r>
            <a:r>
              <a:rPr lang="ro-RO" sz="2400" i="1" cap="none" dirty="0" smtClean="0">
                <a:solidFill>
                  <a:prstClr val="black"/>
                </a:solidFill>
                <a:latin typeface="Arial" panose="020B0604020202020204" pitchFamily="34" charset="0"/>
                <a:cs typeface="Arial" panose="020B0604020202020204" pitchFamily="34" charset="0"/>
              </a:rPr>
              <a:t>puterea de a dicta legi acestei noi fiinţe</a:t>
            </a:r>
            <a:r>
              <a:rPr lang="en-US" sz="2400" i="1" cap="none" dirty="0" smtClean="0">
                <a:solidFill>
                  <a:prstClr val="black"/>
                </a:solidFill>
                <a:latin typeface="Arial" panose="020B0604020202020204" pitchFamily="34" charset="0"/>
                <a:cs typeface="Arial" panose="020B0604020202020204" pitchFamily="34" charset="0"/>
              </a:rPr>
              <a:t>,</a:t>
            </a:r>
            <a:r>
              <a:rPr lang="ro-RO" sz="2400" i="1" cap="none" dirty="0" smtClean="0">
                <a:solidFill>
                  <a:prstClr val="black"/>
                </a:solidFill>
                <a:latin typeface="Arial" panose="020B0604020202020204" pitchFamily="34" charset="0"/>
                <a:cs typeface="Arial" panose="020B0604020202020204" pitchFamily="34" charset="0"/>
              </a:rPr>
              <a:t> pe cât n-au puterea şi nici dreptul</a:t>
            </a:r>
            <a:r>
              <a:rPr lang="en-US" sz="2400" i="1" cap="none" dirty="0" smtClean="0">
                <a:solidFill>
                  <a:prstClr val="black"/>
                </a:solidFill>
                <a:latin typeface="Arial" panose="020B0604020202020204" pitchFamily="34" charset="0"/>
                <a:cs typeface="Arial" panose="020B0604020202020204" pitchFamily="34" charset="0"/>
              </a:rPr>
              <a:t> </a:t>
            </a:r>
            <a:r>
              <a:rPr lang="ro-RO" sz="2400" i="1" cap="none" dirty="0" smtClean="0">
                <a:solidFill>
                  <a:prstClr val="black"/>
                </a:solidFill>
                <a:latin typeface="Arial" panose="020B0604020202020204" pitchFamily="34" charset="0"/>
                <a:cs typeface="Arial" panose="020B0604020202020204" pitchFamily="34" charset="0"/>
              </a:rPr>
              <a:t>de a impune legi în mersul aştrilor</a:t>
            </a:r>
            <a:r>
              <a:rPr lang="ro-RO" sz="2400" i="1" dirty="0" smtClean="0">
                <a:solidFill>
                  <a:prstClr val="black"/>
                </a:solidFill>
                <a:latin typeface="Arial" panose="020B0604020202020204" pitchFamily="34" charset="0"/>
                <a:cs typeface="Arial" panose="020B0604020202020204" pitchFamily="34" charset="0"/>
              </a:rPr>
              <a:t>.” </a:t>
            </a:r>
            <a:r>
              <a:rPr lang="ro-RO" sz="2400" dirty="0">
                <a:solidFill>
                  <a:prstClr val="black"/>
                </a:solidFill>
                <a:latin typeface="Arial" panose="020B0604020202020204" pitchFamily="34" charset="0"/>
                <a:cs typeface="Arial" panose="020B0604020202020204" pitchFamily="34" charset="0"/>
              </a:rPr>
              <a:t>(Key, </a:t>
            </a:r>
            <a:r>
              <a:rPr lang="ro-RO" sz="2400" dirty="0" smtClean="0">
                <a:solidFill>
                  <a:prstClr val="black"/>
                </a:solidFill>
                <a:latin typeface="Arial" panose="020B0604020202020204" pitchFamily="34" charset="0"/>
                <a:cs typeface="Arial" panose="020B0604020202020204" pitchFamily="34" charset="0"/>
              </a:rPr>
              <a:t>E.</a:t>
            </a:r>
            <a:r>
              <a:rPr lang="en-US" sz="2400" dirty="0" smtClean="0">
                <a:solidFill>
                  <a:prstClr val="black"/>
                </a:solidFill>
                <a:latin typeface="Arial" panose="020B0604020202020204" pitchFamily="34" charset="0"/>
                <a:cs typeface="Arial" panose="020B0604020202020204" pitchFamily="34" charset="0"/>
              </a:rPr>
              <a:t>, </a:t>
            </a:r>
            <a:r>
              <a:rPr lang="en-US" sz="2400" dirty="0">
                <a:solidFill>
                  <a:prstClr val="black"/>
                </a:solidFill>
                <a:latin typeface="Arial" panose="020B0604020202020204" pitchFamily="34" charset="0"/>
                <a:cs typeface="Arial" panose="020B0604020202020204" pitchFamily="34" charset="0"/>
              </a:rPr>
              <a:t>“</a:t>
            </a:r>
            <a:r>
              <a:rPr lang="en-US" sz="2400" i="1" dirty="0" err="1">
                <a:solidFill>
                  <a:prstClr val="black"/>
                </a:solidFill>
                <a:latin typeface="Arial" panose="020B0604020202020204" pitchFamily="34" charset="0"/>
                <a:cs typeface="Arial" panose="020B0604020202020204" pitchFamily="34" charset="0"/>
              </a:rPr>
              <a:t>Secolul</a:t>
            </a:r>
            <a:r>
              <a:rPr lang="en-US" sz="2400" i="1" dirty="0">
                <a:solidFill>
                  <a:prstClr val="black"/>
                </a:solidFill>
                <a:latin typeface="Arial" panose="020B0604020202020204" pitchFamily="34" charset="0"/>
                <a:cs typeface="Arial" panose="020B0604020202020204" pitchFamily="34" charset="0"/>
              </a:rPr>
              <a:t> </a:t>
            </a:r>
            <a:r>
              <a:rPr lang="en-US" sz="2400" i="1" dirty="0" err="1">
                <a:solidFill>
                  <a:prstClr val="black"/>
                </a:solidFill>
                <a:latin typeface="Arial" panose="020B0604020202020204" pitchFamily="34" charset="0"/>
                <a:cs typeface="Arial" panose="020B0604020202020204" pitchFamily="34" charset="0"/>
              </a:rPr>
              <a:t>copilului</a:t>
            </a:r>
            <a:r>
              <a:rPr lang="en-US" sz="2400" dirty="0">
                <a:solidFill>
                  <a:prstClr val="black"/>
                </a:solidFill>
                <a:latin typeface="Arial" panose="020B0604020202020204" pitchFamily="34" charset="0"/>
                <a:cs typeface="Arial" panose="020B0604020202020204" pitchFamily="34" charset="0"/>
              </a:rPr>
              <a:t>”, EDP, </a:t>
            </a:r>
            <a:r>
              <a:rPr lang="ro-RO" sz="2400" dirty="0">
                <a:solidFill>
                  <a:prstClr val="black"/>
                </a:solidFill>
                <a:latin typeface="Arial" panose="020B0604020202020204" pitchFamily="34" charset="0"/>
                <a:cs typeface="Arial" panose="020B0604020202020204" pitchFamily="34" charset="0"/>
              </a:rPr>
              <a:t>1978, p. 72).</a:t>
            </a:r>
          </a:p>
        </p:txBody>
      </p:sp>
      <p:sp>
        <p:nvSpPr>
          <p:cNvPr id="26628" name="Footer Placeholder 6"/>
          <p:cNvSpPr>
            <a:spLocks noGrp="1"/>
          </p:cNvSpPr>
          <p:nvPr>
            <p:ph type="ftr" sz="quarter" idx="11"/>
          </p:nvPr>
        </p:nvSpPr>
        <p:spPr bwMode="auto">
          <a:xfrm>
            <a:off x="7177088" y="6472238"/>
            <a:ext cx="4822825"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compatLnSpc="1">
            <a:prstTxWarp prst="textNoShape">
              <a:avLst/>
            </a:prstTxWarp>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r>
              <a:rPr lang="en-US" altLang="en-US" smtClean="0">
                <a:solidFill>
                  <a:schemeClr val="tx2"/>
                </a:solidFill>
              </a:rPr>
              <a:t>-</a:t>
            </a:r>
          </a:p>
        </p:txBody>
      </p:sp>
    </p:spTree>
    <p:extLst>
      <p:ext uri="{BB962C8B-B14F-4D97-AF65-F5344CB8AC3E}">
        <p14:creationId xmlns:p14="http://schemas.microsoft.com/office/powerpoint/2010/main" val="712014201"/>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62148" y="1645921"/>
            <a:ext cx="10907487" cy="923330"/>
          </a:xfrm>
          <a:prstGeom prst="rect">
            <a:avLst/>
          </a:prstGeom>
          <a:ln>
            <a:solidFill>
              <a:srgbClr val="8E9AA6"/>
            </a:solidFill>
          </a:ln>
        </p:spPr>
        <p:txBody>
          <a:bodyPr wrap="square">
            <a:spAutoFit/>
          </a:bodyPr>
          <a:lstStyle/>
          <a:p>
            <a:pPr algn="just"/>
            <a:r>
              <a:rPr lang="ro-RO" dirty="0">
                <a:latin typeface="Open Sans"/>
              </a:rPr>
              <a:t> </a:t>
            </a:r>
            <a:r>
              <a:rPr lang="ro-RO" dirty="0" smtClean="0">
                <a:latin typeface="Times New Roman" panose="02020603050405020304" pitchFamily="18" charset="0"/>
                <a:cs typeface="Times New Roman" panose="02020603050405020304" pitchFamily="18" charset="0"/>
              </a:rPr>
              <a:t>Reprezintă un </a:t>
            </a:r>
            <a:r>
              <a:rPr lang="ro-RO" dirty="0">
                <a:latin typeface="Times New Roman" panose="02020603050405020304" pitchFamily="18" charset="0"/>
                <a:cs typeface="Times New Roman" panose="02020603050405020304" pitchFamily="18" charset="0"/>
              </a:rPr>
              <a:t>s</a:t>
            </a:r>
            <a:r>
              <a:rPr lang="ro-RO" dirty="0" smtClean="0">
                <a:latin typeface="Times New Roman" panose="02020603050405020304" pitchFamily="18" charset="0"/>
                <a:cs typeface="Times New Roman" panose="02020603050405020304" pitchFamily="18" charset="0"/>
              </a:rPr>
              <a:t>istem </a:t>
            </a:r>
            <a:r>
              <a:rPr lang="ro-RO" dirty="0">
                <a:latin typeface="Times New Roman" panose="02020603050405020304" pitchFamily="18" charset="0"/>
                <a:cs typeface="Times New Roman" panose="02020603050405020304" pitchFamily="18" charset="0"/>
              </a:rPr>
              <a:t>de idei pedagogice care </a:t>
            </a:r>
            <a:r>
              <a:rPr lang="ro-RO" dirty="0" err="1">
                <a:latin typeface="Times New Roman" panose="02020603050405020304" pitchFamily="18" charset="0"/>
                <a:cs typeface="Times New Roman" panose="02020603050405020304" pitchFamily="18" charset="0"/>
              </a:rPr>
              <a:t>susţine</a:t>
            </a:r>
            <a:r>
              <a:rPr lang="ro-RO" dirty="0">
                <a:latin typeface="Times New Roman" panose="02020603050405020304" pitchFamily="18" charset="0"/>
                <a:cs typeface="Times New Roman" panose="02020603050405020304" pitchFamily="18" charset="0"/>
              </a:rPr>
              <a:t> că fiecare copil reprezintă o personalitate unică pe care trebuie s-o lăsăm să se dezvolte liber, prin propria activitate. Autorul noii </a:t>
            </a:r>
            <a:r>
              <a:rPr lang="ro-RO" dirty="0" err="1">
                <a:latin typeface="Times New Roman" panose="02020603050405020304" pitchFamily="18" charset="0"/>
                <a:cs typeface="Times New Roman" panose="02020603050405020304" pitchFamily="18" charset="0"/>
              </a:rPr>
              <a:t>educaţii</a:t>
            </a:r>
            <a:r>
              <a:rPr lang="ro-RO" dirty="0">
                <a:latin typeface="Times New Roman" panose="02020603050405020304" pitchFamily="18" charset="0"/>
                <a:cs typeface="Times New Roman" panose="02020603050405020304" pitchFamily="18" charset="0"/>
              </a:rPr>
              <a:t> este Maria </a:t>
            </a:r>
            <a:r>
              <a:rPr lang="ro-RO" dirty="0" err="1">
                <a:latin typeface="Times New Roman" panose="02020603050405020304" pitchFamily="18" charset="0"/>
                <a:cs typeface="Times New Roman" panose="02020603050405020304" pitchFamily="18" charset="0"/>
              </a:rPr>
              <a:t>Montessori</a:t>
            </a:r>
            <a:r>
              <a:rPr lang="ro-RO" dirty="0">
                <a:latin typeface="Times New Roman" panose="02020603050405020304" pitchFamily="18" charset="0"/>
                <a:cs typeface="Times New Roman" panose="02020603050405020304" pitchFamily="18" charset="0"/>
              </a:rPr>
              <a:t>, cu opera principală </a:t>
            </a:r>
            <a:r>
              <a:rPr lang="ro-RO" i="1" dirty="0">
                <a:latin typeface="Times New Roman" panose="02020603050405020304" pitchFamily="18" charset="0"/>
                <a:cs typeface="Times New Roman" panose="02020603050405020304" pitchFamily="18" charset="0"/>
              </a:rPr>
              <a:t>,,</a:t>
            </a:r>
            <a:r>
              <a:rPr lang="ro-RO" i="1" dirty="0" err="1">
                <a:latin typeface="Times New Roman" panose="02020603050405020304" pitchFamily="18" charset="0"/>
                <a:cs typeface="Times New Roman" panose="02020603050405020304" pitchFamily="18" charset="0"/>
              </a:rPr>
              <a:t>Il</a:t>
            </a:r>
            <a:r>
              <a:rPr lang="ro-RO" i="1" dirty="0">
                <a:latin typeface="Times New Roman" panose="02020603050405020304" pitchFamily="18" charset="0"/>
                <a:cs typeface="Times New Roman" panose="02020603050405020304" pitchFamily="18" charset="0"/>
              </a:rPr>
              <a:t> </a:t>
            </a:r>
            <a:r>
              <a:rPr lang="ro-RO" i="1" dirty="0" err="1">
                <a:latin typeface="Times New Roman" panose="02020603050405020304" pitchFamily="18" charset="0"/>
                <a:cs typeface="Times New Roman" panose="02020603050405020304" pitchFamily="18" charset="0"/>
              </a:rPr>
              <a:t>metodo</a:t>
            </a:r>
            <a:r>
              <a:rPr lang="ro-RO" i="1" dirty="0">
                <a:latin typeface="Times New Roman" panose="02020603050405020304" pitchFamily="18" charset="0"/>
                <a:cs typeface="Times New Roman" panose="02020603050405020304" pitchFamily="18" charset="0"/>
              </a:rPr>
              <a:t> </a:t>
            </a:r>
            <a:r>
              <a:rPr lang="ro-RO" i="1" dirty="0" err="1">
                <a:latin typeface="Times New Roman" panose="02020603050405020304" pitchFamily="18" charset="0"/>
                <a:cs typeface="Times New Roman" panose="02020603050405020304" pitchFamily="18" charset="0"/>
              </a:rPr>
              <a:t>della</a:t>
            </a:r>
            <a:r>
              <a:rPr lang="ro-RO" i="1" dirty="0">
                <a:latin typeface="Times New Roman" panose="02020603050405020304" pitchFamily="18" charset="0"/>
                <a:cs typeface="Times New Roman" panose="02020603050405020304" pitchFamily="18" charset="0"/>
              </a:rPr>
              <a:t> pedagogia </a:t>
            </a:r>
            <a:r>
              <a:rPr lang="ro-RO" i="1" dirty="0" err="1">
                <a:latin typeface="Times New Roman" panose="02020603050405020304" pitchFamily="18" charset="0"/>
                <a:cs typeface="Times New Roman" panose="02020603050405020304" pitchFamily="18" charset="0"/>
              </a:rPr>
              <a:t>scientifica</a:t>
            </a:r>
            <a:r>
              <a:rPr lang="ro-RO" i="1" dirty="0">
                <a:latin typeface="Times New Roman" panose="02020603050405020304" pitchFamily="18" charset="0"/>
                <a:cs typeface="Times New Roman" panose="02020603050405020304" pitchFamily="18" charset="0"/>
              </a:rPr>
              <a:t> </a:t>
            </a:r>
            <a:r>
              <a:rPr lang="ro-RO" i="1" dirty="0" err="1">
                <a:latin typeface="Times New Roman" panose="02020603050405020304" pitchFamily="18" charset="0"/>
                <a:cs typeface="Times New Roman" panose="02020603050405020304" pitchFamily="18" charset="0"/>
              </a:rPr>
              <a:t>applicato</a:t>
            </a:r>
            <a:r>
              <a:rPr lang="ro-RO" i="1" dirty="0">
                <a:latin typeface="Times New Roman" panose="02020603050405020304" pitchFamily="18" charset="0"/>
                <a:cs typeface="Times New Roman" panose="02020603050405020304" pitchFamily="18" charset="0"/>
              </a:rPr>
              <a:t> </a:t>
            </a:r>
            <a:r>
              <a:rPr lang="ro-RO" i="1" dirty="0" err="1">
                <a:latin typeface="Times New Roman" panose="02020603050405020304" pitchFamily="18" charset="0"/>
                <a:cs typeface="Times New Roman" panose="02020603050405020304" pitchFamily="18" charset="0"/>
              </a:rPr>
              <a:t>all’educazione</a:t>
            </a:r>
            <a:r>
              <a:rPr lang="ro-RO" i="1" dirty="0">
                <a:latin typeface="Times New Roman" panose="02020603050405020304" pitchFamily="18" charset="0"/>
                <a:cs typeface="Times New Roman" panose="02020603050405020304" pitchFamily="18" charset="0"/>
              </a:rPr>
              <a:t> infantile </a:t>
            </a:r>
            <a:r>
              <a:rPr lang="ro-RO" i="1" dirty="0" err="1">
                <a:latin typeface="Times New Roman" panose="02020603050405020304" pitchFamily="18" charset="0"/>
                <a:cs typeface="Times New Roman" panose="02020603050405020304" pitchFamily="18" charset="0"/>
              </a:rPr>
              <a:t>nelle</a:t>
            </a:r>
            <a:r>
              <a:rPr lang="ro-RO" i="1" dirty="0">
                <a:latin typeface="Times New Roman" panose="02020603050405020304" pitchFamily="18" charset="0"/>
                <a:cs typeface="Times New Roman" panose="02020603050405020304" pitchFamily="18" charset="0"/>
              </a:rPr>
              <a:t> Case </a:t>
            </a:r>
            <a:r>
              <a:rPr lang="ro-RO" i="1" dirty="0" err="1">
                <a:latin typeface="Times New Roman" panose="02020603050405020304" pitchFamily="18" charset="0"/>
                <a:cs typeface="Times New Roman" panose="02020603050405020304" pitchFamily="18" charset="0"/>
              </a:rPr>
              <a:t>dei</a:t>
            </a:r>
            <a:r>
              <a:rPr lang="ro-RO" i="1" dirty="0">
                <a:latin typeface="Times New Roman" panose="02020603050405020304" pitchFamily="18" charset="0"/>
                <a:cs typeface="Times New Roman" panose="02020603050405020304" pitchFamily="18" charset="0"/>
              </a:rPr>
              <a:t> </a:t>
            </a:r>
            <a:r>
              <a:rPr lang="ro-RO" i="1" dirty="0" err="1">
                <a:latin typeface="Times New Roman" panose="02020603050405020304" pitchFamily="18" charset="0"/>
                <a:cs typeface="Times New Roman" panose="02020603050405020304" pitchFamily="18" charset="0"/>
              </a:rPr>
              <a:t>Bambini</a:t>
            </a:r>
            <a:r>
              <a:rPr lang="ro-RO" i="1" dirty="0">
                <a:latin typeface="Times New Roman" panose="02020603050405020304" pitchFamily="18" charset="0"/>
                <a:cs typeface="Times New Roman" panose="02020603050405020304" pitchFamily="18" charset="0"/>
              </a:rPr>
              <a:t>’’ (1909). </a:t>
            </a:r>
          </a:p>
        </p:txBody>
      </p:sp>
      <p:sp>
        <p:nvSpPr>
          <p:cNvPr id="3" name="Rectangle 2"/>
          <p:cNvSpPr/>
          <p:nvPr/>
        </p:nvSpPr>
        <p:spPr>
          <a:xfrm>
            <a:off x="4162577" y="764403"/>
            <a:ext cx="4306628" cy="461665"/>
          </a:xfrm>
          <a:prstGeom prst="rect">
            <a:avLst/>
          </a:prstGeom>
          <a:ln>
            <a:solidFill>
              <a:schemeClr val="tx1"/>
            </a:solidFill>
          </a:ln>
        </p:spPr>
        <p:txBody>
          <a:bodyPr wrap="none">
            <a:spAutoFit/>
          </a:bodyPr>
          <a:lstStyle/>
          <a:p>
            <a:pPr algn="ctr"/>
            <a:r>
              <a:rPr lang="ro-RO" sz="2400" b="1" u="sng" dirty="0">
                <a:latin typeface="Times New Roman" panose="02020603050405020304" pitchFamily="18" charset="0"/>
                <a:cs typeface="Times New Roman" panose="02020603050405020304" pitchFamily="18" charset="0"/>
              </a:rPr>
              <a:t> PEDAGOGIA MONTESSORI</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3548" y="3197002"/>
            <a:ext cx="2570770" cy="366061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870623"/>
            <a:ext cx="4470400" cy="2986990"/>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7467" y="3718223"/>
            <a:ext cx="4944533" cy="3139777"/>
          </a:xfrm>
          <a:prstGeom prst="rect">
            <a:avLst/>
          </a:prstGeom>
        </p:spPr>
      </p:pic>
    </p:spTree>
    <p:extLst>
      <p:ext uri="{BB962C8B-B14F-4D97-AF65-F5344CB8AC3E}">
        <p14:creationId xmlns:p14="http://schemas.microsoft.com/office/powerpoint/2010/main" val="3673467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584775"/>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wrap="square" lIns="91440" tIns="45720" rIns="91440" bIns="45720">
            <a:spAutoFit/>
          </a:bodyPr>
          <a:lstStyle/>
          <a:p>
            <a:pPr algn="ctr"/>
            <a:r>
              <a:rPr lang="ro-RO" sz="3200" b="1" dirty="0" smtClean="0">
                <a:ln w="12700" cmpd="sng">
                  <a:solidFill>
                    <a:schemeClr val="accent4"/>
                  </a:solidFill>
                  <a:prstDash val="solid"/>
                </a:ln>
                <a:solidFill>
                  <a:schemeClr val="tx1"/>
                </a:solidFill>
                <a:effectLst>
                  <a:reflection blurRad="6350" stA="60000" endA="900" endPos="58000" dir="5400000" sy="-100000" algn="bl" rotWithShape="0"/>
                </a:effectLst>
              </a:rPr>
              <a:t>MARIA MONTESSORI</a:t>
            </a:r>
          </a:p>
        </p:txBody>
      </p:sp>
      <p:sp>
        <p:nvSpPr>
          <p:cNvPr id="5" name="TextBox 4"/>
          <p:cNvSpPr txBox="1"/>
          <p:nvPr/>
        </p:nvSpPr>
        <p:spPr>
          <a:xfrm>
            <a:off x="4881488" y="4593015"/>
            <a:ext cx="7207472" cy="2031325"/>
          </a:xfrm>
          <a:prstGeom prst="rect">
            <a:avLst/>
          </a:prstGeom>
          <a:solidFill>
            <a:schemeClr val="bg2">
              <a:lumMod val="75000"/>
            </a:schemeClr>
          </a:solidFill>
        </p:spPr>
        <p:style>
          <a:lnRef idx="3">
            <a:schemeClr val="lt1"/>
          </a:lnRef>
          <a:fillRef idx="1">
            <a:schemeClr val="accent4"/>
          </a:fillRef>
          <a:effectRef idx="1">
            <a:schemeClr val="accent4"/>
          </a:effectRef>
          <a:fontRef idx="minor">
            <a:schemeClr val="lt1"/>
          </a:fontRef>
        </p:style>
        <p:txBody>
          <a:bodyPr wrap="square" rtlCol="0">
            <a:spAutoFit/>
          </a:bodyPr>
          <a:lstStyle/>
          <a:p>
            <a:pPr algn="just"/>
            <a:r>
              <a:rPr lang="ro-RO" dirty="0" smtClean="0">
                <a:latin typeface="Times New Roman" panose="02020603050405020304" pitchFamily="18" charset="0"/>
                <a:cs typeface="Times New Roman" panose="02020603050405020304" pitchFamily="18" charset="0"/>
              </a:rPr>
              <a:t>In </a:t>
            </a:r>
            <a:r>
              <a:rPr lang="ro-RO" dirty="0">
                <a:latin typeface="Times New Roman" panose="02020603050405020304" pitchFamily="18" charset="0"/>
                <a:cs typeface="Times New Roman" panose="02020603050405020304" pitchFamily="18" charset="0"/>
              </a:rPr>
              <a:t>1907, a inaugurat la Roma Casele copiilor mici </a:t>
            </a:r>
            <a:r>
              <a:rPr lang="ro-RO" i="1" dirty="0">
                <a:latin typeface="Times New Roman" panose="02020603050405020304" pitchFamily="18" charset="0"/>
                <a:cs typeface="Times New Roman" panose="02020603050405020304" pitchFamily="18" charset="0"/>
              </a:rPr>
              <a:t>(Case </a:t>
            </a:r>
            <a:r>
              <a:rPr lang="ro-RO" i="1" dirty="0" err="1">
                <a:latin typeface="Times New Roman" panose="02020603050405020304" pitchFamily="18" charset="0"/>
                <a:cs typeface="Times New Roman" panose="02020603050405020304" pitchFamily="18" charset="0"/>
              </a:rPr>
              <a:t>dei</a:t>
            </a:r>
            <a:r>
              <a:rPr lang="ro-RO" i="1" dirty="0">
                <a:latin typeface="Times New Roman" panose="02020603050405020304" pitchFamily="18" charset="0"/>
                <a:cs typeface="Times New Roman" panose="02020603050405020304" pitchFamily="18" charset="0"/>
              </a:rPr>
              <a:t> </a:t>
            </a:r>
            <a:r>
              <a:rPr lang="ro-RO" i="1" dirty="0" err="1">
                <a:latin typeface="Times New Roman" panose="02020603050405020304" pitchFamily="18" charset="0"/>
                <a:cs typeface="Times New Roman" panose="02020603050405020304" pitchFamily="18" charset="0"/>
              </a:rPr>
              <a:t>Bambini</a:t>
            </a:r>
            <a:r>
              <a:rPr lang="ro-RO" dirty="0">
                <a:latin typeface="Times New Roman" panose="02020603050405020304" pitchFamily="18" charset="0"/>
                <a:cs typeface="Times New Roman" panose="02020603050405020304" pitchFamily="18" charset="0"/>
              </a:rPr>
              <a:t>), o </a:t>
            </a:r>
            <a:r>
              <a:rPr lang="ro-RO" dirty="0" smtClean="0">
                <a:latin typeface="Times New Roman" panose="02020603050405020304" pitchFamily="18" charset="0"/>
                <a:cs typeface="Times New Roman" panose="02020603050405020304" pitchFamily="18" charset="0"/>
              </a:rPr>
              <a:t>instituție </a:t>
            </a:r>
            <a:r>
              <a:rPr lang="ro-RO" dirty="0">
                <a:latin typeface="Times New Roman" panose="02020603050405020304" pitchFamily="18" charset="0"/>
                <a:cs typeface="Times New Roman" panose="02020603050405020304" pitchFamily="18" charset="0"/>
              </a:rPr>
              <a:t>care, din punct de vedere </a:t>
            </a:r>
            <a:r>
              <a:rPr lang="ro-RO" dirty="0" smtClean="0">
                <a:latin typeface="Times New Roman" panose="02020603050405020304" pitchFamily="18" charset="0"/>
                <a:cs typeface="Times New Roman" panose="02020603050405020304" pitchFamily="18" charset="0"/>
              </a:rPr>
              <a:t>funcțional </a:t>
            </a:r>
            <a:r>
              <a:rPr lang="ro-RO" dirty="0">
                <a:latin typeface="Times New Roman" panose="02020603050405020304" pitchFamily="18" charset="0"/>
                <a:cs typeface="Times New Roman" panose="02020603050405020304" pitchFamily="18" charset="0"/>
              </a:rPr>
              <a:t>si ca organizare, se </a:t>
            </a:r>
            <a:r>
              <a:rPr lang="ro-RO" dirty="0" smtClean="0">
                <a:latin typeface="Times New Roman" panose="02020603050405020304" pitchFamily="18" charset="0"/>
                <a:cs typeface="Times New Roman" panose="02020603050405020304" pitchFamily="18" charset="0"/>
              </a:rPr>
              <a:t>situează între </a:t>
            </a:r>
            <a:r>
              <a:rPr lang="ro-RO" dirty="0" err="1">
                <a:latin typeface="Times New Roman" panose="02020603050405020304" pitchFamily="18" charset="0"/>
                <a:cs typeface="Times New Roman" panose="02020603050405020304" pitchFamily="18" charset="0"/>
              </a:rPr>
              <a:t>gradinita</a:t>
            </a:r>
            <a:r>
              <a:rPr lang="ro-RO" dirty="0">
                <a:latin typeface="Times New Roman" panose="02020603050405020304" pitchFamily="18" charset="0"/>
                <a:cs typeface="Times New Roman" panose="02020603050405020304" pitchFamily="18" charset="0"/>
              </a:rPr>
              <a:t> </a:t>
            </a:r>
            <a:r>
              <a:rPr lang="ro-RO" dirty="0" smtClean="0">
                <a:latin typeface="Times New Roman" panose="02020603050405020304" pitchFamily="18" charset="0"/>
                <a:cs typeface="Times New Roman" panose="02020603050405020304" pitchFamily="18" charset="0"/>
              </a:rPr>
              <a:t>actuală </a:t>
            </a:r>
            <a:r>
              <a:rPr lang="ro-RO" dirty="0">
                <a:latin typeface="Times New Roman" panose="02020603050405020304" pitchFamily="18" charset="0"/>
                <a:cs typeface="Times New Roman" panose="02020603050405020304" pitchFamily="18" charset="0"/>
              </a:rPr>
              <a:t>ș</a:t>
            </a:r>
            <a:r>
              <a:rPr lang="ro-RO" dirty="0" smtClean="0">
                <a:latin typeface="Times New Roman" panose="02020603050405020304" pitchFamily="18" charset="0"/>
                <a:cs typeface="Times New Roman" panose="02020603050405020304" pitchFamily="18" charset="0"/>
              </a:rPr>
              <a:t>i căminul de copii</a:t>
            </a:r>
            <a:r>
              <a:rPr lang="ro-RO" dirty="0">
                <a:latin typeface="Times New Roman" panose="02020603050405020304" pitchFamily="18" charset="0"/>
                <a:cs typeface="Times New Roman" panose="02020603050405020304" pitchFamily="18" charset="0"/>
              </a:rPr>
              <a:t>, unde educatoarele se ocupau de copiii mamelor care erau integrate in activitatea de munca. Principalele </a:t>
            </a:r>
            <a:r>
              <a:rPr lang="ro-RO" dirty="0" smtClean="0">
                <a:latin typeface="Times New Roman" panose="02020603050405020304" pitchFamily="18" charset="0"/>
                <a:cs typeface="Times New Roman" panose="02020603050405020304" pitchFamily="18" charset="0"/>
              </a:rPr>
              <a:t>lucrări </a:t>
            </a:r>
            <a:r>
              <a:rPr lang="ro-RO" dirty="0">
                <a:latin typeface="Times New Roman" panose="02020603050405020304" pitchFamily="18" charset="0"/>
                <a:cs typeface="Times New Roman" panose="02020603050405020304" pitchFamily="18" charset="0"/>
              </a:rPr>
              <a:t>sunt: </a:t>
            </a:r>
            <a:r>
              <a:rPr lang="ro-RO" i="1" dirty="0">
                <a:latin typeface="Times New Roman" panose="02020603050405020304" pitchFamily="18" charset="0"/>
                <a:cs typeface="Times New Roman" panose="02020603050405020304" pitchFamily="18" charset="0"/>
              </a:rPr>
              <a:t>Metoda pedagogiei </a:t>
            </a:r>
            <a:r>
              <a:rPr lang="ro-RO" i="1" dirty="0" err="1">
                <a:latin typeface="Times New Roman" panose="02020603050405020304" pitchFamily="18" charset="0"/>
                <a:cs typeface="Times New Roman" panose="02020603050405020304" pitchFamily="18" charset="0"/>
              </a:rPr>
              <a:t>stiintifice</a:t>
            </a:r>
            <a:r>
              <a:rPr lang="ro-RO" i="1" dirty="0">
                <a:latin typeface="Times New Roman" panose="02020603050405020304" pitchFamily="18" charset="0"/>
                <a:cs typeface="Times New Roman" panose="02020603050405020304" pitchFamily="18" charset="0"/>
              </a:rPr>
              <a:t> (1909), </a:t>
            </a:r>
            <a:r>
              <a:rPr lang="ro-RO" i="1" dirty="0" err="1">
                <a:latin typeface="Times New Roman" panose="02020603050405020304" pitchFamily="18" charset="0"/>
                <a:cs typeface="Times New Roman" panose="02020603050405020304" pitchFamily="18" charset="0"/>
              </a:rPr>
              <a:t>Autoeducatia</a:t>
            </a:r>
            <a:r>
              <a:rPr lang="ro-RO" i="1" dirty="0">
                <a:latin typeface="Times New Roman" panose="02020603050405020304" pitchFamily="18" charset="0"/>
                <a:cs typeface="Times New Roman" panose="02020603050405020304" pitchFamily="18" charset="0"/>
              </a:rPr>
              <a:t> in </a:t>
            </a:r>
            <a:r>
              <a:rPr lang="ro-RO" i="1" dirty="0" err="1">
                <a:latin typeface="Times New Roman" panose="02020603050405020304" pitchFamily="18" charset="0"/>
                <a:cs typeface="Times New Roman" panose="02020603050405020304" pitchFamily="18" charset="0"/>
              </a:rPr>
              <a:t>scoala</a:t>
            </a:r>
            <a:r>
              <a:rPr lang="ro-RO" i="1" dirty="0">
                <a:latin typeface="Times New Roman" panose="02020603050405020304" pitchFamily="18" charset="0"/>
                <a:cs typeface="Times New Roman" panose="02020603050405020304" pitchFamily="18" charset="0"/>
              </a:rPr>
              <a:t> elementara (1916), Manual de pedagogie </a:t>
            </a:r>
            <a:r>
              <a:rPr lang="ro-RO" i="1" dirty="0" err="1">
                <a:latin typeface="Times New Roman" panose="02020603050405020304" pitchFamily="18" charset="0"/>
                <a:cs typeface="Times New Roman" panose="02020603050405020304" pitchFamily="18" charset="0"/>
              </a:rPr>
              <a:t>stiintifica</a:t>
            </a:r>
            <a:r>
              <a:rPr lang="ro-RO" i="1" dirty="0">
                <a:latin typeface="Times New Roman" panose="02020603050405020304" pitchFamily="18" charset="0"/>
                <a:cs typeface="Times New Roman" panose="02020603050405020304" pitchFamily="18" charset="0"/>
              </a:rPr>
              <a:t> (1921</a:t>
            </a:r>
            <a:r>
              <a:rPr lang="ro-RO" i="1" dirty="0" smtClean="0">
                <a:latin typeface="Times New Roman" panose="02020603050405020304" pitchFamily="18" charset="0"/>
                <a:cs typeface="Times New Roman" panose="02020603050405020304" pitchFamily="18" charset="0"/>
              </a:rPr>
              <a:t>).</a:t>
            </a:r>
          </a:p>
          <a:p>
            <a:pPr algn="just"/>
            <a:r>
              <a:rPr lang="ro-RO" dirty="0" smtClean="0">
                <a:latin typeface="Times New Roman" panose="02020603050405020304" pitchFamily="18" charset="0"/>
                <a:cs typeface="Times New Roman" panose="02020603050405020304" pitchFamily="18" charset="0"/>
              </a:rPr>
              <a:t> </a:t>
            </a:r>
            <a:endParaRPr lang="ro-RO"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012" y="1362790"/>
            <a:ext cx="4656062" cy="5265275"/>
          </a:xfrm>
          <a:prstGeom prst="rect">
            <a:avLst/>
          </a:prstGeom>
        </p:spPr>
      </p:pic>
      <p:sp>
        <p:nvSpPr>
          <p:cNvPr id="10" name="Rectangle 9"/>
          <p:cNvSpPr/>
          <p:nvPr/>
        </p:nvSpPr>
        <p:spPr>
          <a:xfrm>
            <a:off x="642938" y="742950"/>
            <a:ext cx="3443287" cy="461665"/>
          </a:xfrm>
          <a:prstGeom prst="rect">
            <a:avLst/>
          </a:prstGeom>
        </p:spPr>
        <p:txBody>
          <a:bodyPr wrap="square">
            <a:spAutoFit/>
          </a:bodyPr>
          <a:lstStyle/>
          <a:p>
            <a:pPr algn="ctr"/>
            <a:r>
              <a:rPr lang="ro-RO" sz="2400" b="1" dirty="0" smtClean="0">
                <a:ln w="12700" cmpd="sng">
                  <a:solidFill>
                    <a:schemeClr val="accent4"/>
                  </a:solidFill>
                  <a:prstDash val="solid"/>
                </a:ln>
                <a:effectLst>
                  <a:reflection blurRad="6350" stA="60000" endA="900" endPos="58000" dir="5400000" sy="-100000" algn="bl" rotWithShape="0"/>
                </a:effectLst>
              </a:rPr>
              <a:t>Repere biografice  </a:t>
            </a:r>
            <a:endParaRPr lang="en-US" sz="2400" b="1" dirty="0">
              <a:ln w="12700" cmpd="sng">
                <a:solidFill>
                  <a:schemeClr val="accent4"/>
                </a:solidFill>
                <a:prstDash val="solid"/>
              </a:ln>
              <a:effectLst>
                <a:reflection blurRad="6350" stA="60000" endA="900" endPos="58000" dir="5400000" sy="-100000" algn="bl" rotWithShape="0"/>
              </a:effectLst>
            </a:endParaRPr>
          </a:p>
        </p:txBody>
      </p:sp>
      <p:sp>
        <p:nvSpPr>
          <p:cNvPr id="4" name="Rectangle 3"/>
          <p:cNvSpPr/>
          <p:nvPr/>
        </p:nvSpPr>
        <p:spPr>
          <a:xfrm>
            <a:off x="4881488" y="1407176"/>
            <a:ext cx="7207472" cy="923330"/>
          </a:xfrm>
          <a:prstGeom prst="rect">
            <a:avLst/>
          </a:prstGeom>
          <a:ln/>
        </p:spPr>
        <p:style>
          <a:lnRef idx="3">
            <a:schemeClr val="lt1"/>
          </a:lnRef>
          <a:fillRef idx="1">
            <a:schemeClr val="accent4"/>
          </a:fillRef>
          <a:effectRef idx="1">
            <a:schemeClr val="accent4"/>
          </a:effectRef>
          <a:fontRef idx="minor">
            <a:schemeClr val="lt1"/>
          </a:fontRef>
        </p:style>
        <p:txBody>
          <a:bodyPr wrap="square">
            <a:spAutoFit/>
          </a:bodyPr>
          <a:lstStyle/>
          <a:p>
            <a:pPr algn="just"/>
            <a:r>
              <a:rPr lang="ro-RO" b="1" dirty="0" smtClean="0">
                <a:latin typeface="Times New Roman" panose="02020603050405020304" pitchFamily="18" charset="0"/>
                <a:cs typeface="Times New Roman" panose="02020603050405020304" pitchFamily="18" charset="0"/>
              </a:rPr>
              <a:t>  Maria </a:t>
            </a:r>
            <a:r>
              <a:rPr lang="ro-RO" b="1" dirty="0" err="1">
                <a:latin typeface="Times New Roman" panose="02020603050405020304" pitchFamily="18" charset="0"/>
                <a:cs typeface="Times New Roman" panose="02020603050405020304" pitchFamily="18" charset="0"/>
              </a:rPr>
              <a:t>Montessori</a:t>
            </a:r>
            <a:r>
              <a:rPr lang="ro-RO" b="1" dirty="0">
                <a:latin typeface="Times New Roman" panose="02020603050405020304" pitchFamily="18" charset="0"/>
                <a:cs typeface="Times New Roman" panose="02020603050405020304" pitchFamily="18" charset="0"/>
              </a:rPr>
              <a:t>, </a:t>
            </a:r>
            <a:r>
              <a:rPr lang="ro-RO" dirty="0">
                <a:latin typeface="Times New Roman" panose="02020603050405020304" pitchFamily="18" charset="0"/>
                <a:cs typeface="Times New Roman" panose="02020603050405020304" pitchFamily="18" charset="0"/>
              </a:rPr>
              <a:t>născută în </a:t>
            </a:r>
            <a:r>
              <a:rPr lang="ro-RO" dirty="0" err="1">
                <a:latin typeface="Times New Roman" panose="02020603050405020304" pitchFamily="18" charset="0"/>
                <a:cs typeface="Times New Roman" panose="02020603050405020304" pitchFamily="18" charset="0"/>
              </a:rPr>
              <a:t>Chiaravalle</a:t>
            </a:r>
            <a:r>
              <a:rPr lang="ro-RO" dirty="0">
                <a:latin typeface="Times New Roman" panose="02020603050405020304" pitchFamily="18" charset="0"/>
                <a:cs typeface="Times New Roman" panose="02020603050405020304" pitchFamily="18" charset="0"/>
              </a:rPr>
              <a:t>, în 1870, și-a început cariera profesională ca medic la catedra  de Antropologie a Clinicii Universitare din  Roma, unde urma să se ocupe de copiii cu deficiențe psihice.</a:t>
            </a:r>
          </a:p>
        </p:txBody>
      </p:sp>
      <p:sp>
        <p:nvSpPr>
          <p:cNvPr id="6" name="Rectangle 5"/>
          <p:cNvSpPr/>
          <p:nvPr/>
        </p:nvSpPr>
        <p:spPr>
          <a:xfrm>
            <a:off x="4881488" y="2873145"/>
            <a:ext cx="7207472" cy="1200329"/>
          </a:xfrm>
          <a:prstGeom prst="rect">
            <a:avLst/>
          </a:prstGeom>
          <a:solidFill>
            <a:schemeClr val="accent4">
              <a:lumMod val="75000"/>
            </a:schemeClr>
          </a:solidFill>
        </p:spPr>
        <p:style>
          <a:lnRef idx="3">
            <a:schemeClr val="lt1"/>
          </a:lnRef>
          <a:fillRef idx="1">
            <a:schemeClr val="accent4"/>
          </a:fillRef>
          <a:effectRef idx="1">
            <a:schemeClr val="accent4"/>
          </a:effectRef>
          <a:fontRef idx="minor">
            <a:schemeClr val="lt1"/>
          </a:fontRef>
        </p:style>
        <p:txBody>
          <a:bodyPr wrap="square">
            <a:spAutoFit/>
          </a:bodyPr>
          <a:lstStyle/>
          <a:p>
            <a:pPr algn="just"/>
            <a:r>
              <a:rPr lang="ro-RO" dirty="0"/>
              <a:t>În calitate de medic pediatru, s-a dedicat în totalitate  problematicii educării copiilor și </a:t>
            </a:r>
            <a:r>
              <a:rPr lang="ro-RO" dirty="0">
                <a:latin typeface="Times New Roman" panose="02020603050405020304" pitchFamily="18" charset="0"/>
                <a:cs typeface="Times New Roman" panose="02020603050405020304" pitchFamily="18" charset="0"/>
              </a:rPr>
              <a:t>intrând în contact cu aceștia și-a dat  seama curând că tratarea acestora era mai degrabă o problemă ce ținea de Pedagogie decât de Medicină..</a:t>
            </a:r>
            <a:endParaRPr lang="ro-RO" dirty="0"/>
          </a:p>
        </p:txBody>
      </p:sp>
    </p:spTree>
    <p:extLst>
      <p:ext uri="{BB962C8B-B14F-4D97-AF65-F5344CB8AC3E}">
        <p14:creationId xmlns:p14="http://schemas.microsoft.com/office/powerpoint/2010/main" val="4328527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0"/>
            <a:ext cx="12192000" cy="2308324"/>
          </a:xfrm>
          <a:prstGeom prst="rect">
            <a:avLst/>
          </a:prstGeom>
        </p:spPr>
        <p:style>
          <a:lnRef idx="0">
            <a:schemeClr val="accent5"/>
          </a:lnRef>
          <a:fillRef idx="3">
            <a:schemeClr val="accent5"/>
          </a:fillRef>
          <a:effectRef idx="3">
            <a:schemeClr val="accent5"/>
          </a:effectRef>
          <a:fontRef idx="minor">
            <a:schemeClr val="lt1"/>
          </a:fontRef>
        </p:style>
        <p:txBody>
          <a:bodyPr wrap="square" rtlCol="0">
            <a:spAutoFit/>
          </a:bodyPr>
          <a:lstStyle/>
          <a:p>
            <a:pPr algn="just"/>
            <a:endParaRPr lang="ro-RO" dirty="0" smtClean="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ü"/>
            </a:pPr>
            <a:r>
              <a:rPr lang="ro-RO" dirty="0" smtClean="0">
                <a:latin typeface="Times New Roman" panose="02020603050405020304" pitchFamily="18" charset="0"/>
                <a:cs typeface="Times New Roman" panose="02020603050405020304" pitchFamily="18" charset="0"/>
              </a:rPr>
              <a:t>Pe </a:t>
            </a:r>
            <a:r>
              <a:rPr lang="ro-RO" dirty="0">
                <a:latin typeface="Times New Roman" panose="02020603050405020304" pitchFamily="18" charset="0"/>
                <a:cs typeface="Times New Roman" panose="02020603050405020304" pitchFamily="18" charset="0"/>
              </a:rPr>
              <a:t>baza observării copiilor și a experienței sale, a dezvoltat o metodă pedagogică în care </a:t>
            </a:r>
            <a:r>
              <a:rPr lang="ro-RO" dirty="0" err="1">
                <a:latin typeface="Times New Roman" panose="02020603050405020304" pitchFamily="18" charset="0"/>
                <a:cs typeface="Times New Roman" panose="02020603050405020304" pitchFamily="18" charset="0"/>
              </a:rPr>
              <a:t>premiza</a:t>
            </a:r>
            <a:r>
              <a:rPr lang="ro-RO" dirty="0">
                <a:latin typeface="Times New Roman" panose="02020603050405020304" pitchFamily="18" charset="0"/>
                <a:cs typeface="Times New Roman" panose="02020603050405020304" pitchFamily="18" charset="0"/>
              </a:rPr>
              <a:t> de bază era educarea simțurilor și mai apoi a înțelegerii</a:t>
            </a:r>
            <a:r>
              <a:rPr lang="en-US" dirty="0">
                <a:latin typeface="Times New Roman" panose="02020603050405020304" pitchFamily="18" charset="0"/>
                <a:cs typeface="Times New Roman" panose="02020603050405020304" pitchFamily="18" charset="0"/>
              </a:rPr>
              <a:t>. </a:t>
            </a:r>
            <a:endParaRPr lang="ro-RO" dirty="0" smtClean="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ü"/>
            </a:pPr>
            <a:r>
              <a:rPr lang="ro-RO" dirty="0" smtClean="0">
                <a:latin typeface="Times New Roman" panose="02020603050405020304" pitchFamily="18" charset="0"/>
                <a:cs typeface="Times New Roman" panose="02020603050405020304" pitchFamily="18" charset="0"/>
              </a:rPr>
              <a:t>A </a:t>
            </a:r>
            <a:r>
              <a:rPr lang="ro-RO" dirty="0">
                <a:latin typeface="Times New Roman" panose="02020603050405020304" pitchFamily="18" charset="0"/>
                <a:cs typeface="Times New Roman" panose="02020603050405020304" pitchFamily="18" charset="0"/>
              </a:rPr>
              <a:t>început să creeze materiale pedagogice originale care mijlocesc experimentarea prin intermediul simțurilor, concepând și o noua metodă de învățare a scrierii și a citirii. </a:t>
            </a:r>
            <a:endParaRPr lang="ro-RO" dirty="0" smtClean="0">
              <a:latin typeface="Times New Roman" panose="02020603050405020304" pitchFamily="18" charset="0"/>
              <a:cs typeface="Times New Roman" panose="02020603050405020304" pitchFamily="18" charset="0"/>
            </a:endParaRPr>
          </a:p>
          <a:p>
            <a:pPr algn="just"/>
            <a:r>
              <a:rPr lang="ro-RO" dirty="0">
                <a:latin typeface="Times New Roman" panose="02020603050405020304" pitchFamily="18" charset="0"/>
                <a:cs typeface="Times New Roman" panose="02020603050405020304" pitchFamily="18" charset="0"/>
              </a:rPr>
              <a:t>Rezultatele la examene obținute de copiii cu deficiențe, care învățaseră după metoda ei au fost cel puțin la fel de bune cu cele obținute de copiii normali, fără deficiențe, dar care învățau în sistemul tradițional</a:t>
            </a:r>
            <a:r>
              <a:rPr lang="ro-RO" i="1" dirty="0">
                <a:latin typeface="Times New Roman" panose="02020603050405020304" pitchFamily="18" charset="0"/>
                <a:cs typeface="Times New Roman" panose="02020603050405020304" pitchFamily="18" charset="0"/>
              </a:rPr>
              <a:t>. </a:t>
            </a:r>
            <a:endParaRPr lang="ro-RO" i="1" dirty="0" smtClean="0">
              <a:latin typeface="Times New Roman" panose="02020603050405020304" pitchFamily="18" charset="0"/>
              <a:cs typeface="Times New Roman" panose="02020603050405020304" pitchFamily="18" charset="0"/>
            </a:endParaRPr>
          </a:p>
          <a:p>
            <a:pPr algn="just"/>
            <a:r>
              <a:rPr lang="ro-RO" dirty="0" smtClean="0">
                <a:latin typeface="Times New Roman" panose="02020603050405020304" pitchFamily="18" charset="0"/>
                <a:cs typeface="Times New Roman" panose="02020603050405020304" pitchFamily="18" charset="0"/>
              </a:rPr>
              <a:t> </a:t>
            </a:r>
            <a:endParaRPr lang="ro-RO"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58162" y="2661251"/>
            <a:ext cx="3910014" cy="4196749"/>
          </a:xfrm>
          <a:prstGeom prst="rect">
            <a:avLst/>
          </a:prstGeom>
        </p:spPr>
      </p:pic>
      <p:sp>
        <p:nvSpPr>
          <p:cNvPr id="9" name="Oval 8"/>
          <p:cNvSpPr/>
          <p:nvPr/>
        </p:nvSpPr>
        <p:spPr>
          <a:xfrm>
            <a:off x="914400" y="2786062"/>
            <a:ext cx="6043612" cy="3514725"/>
          </a:xfrm>
          <a:prstGeom prst="ellipse">
            <a:avLst/>
          </a:prstGeom>
          <a:solidFill>
            <a:schemeClr val="tx1"/>
          </a:solidFill>
        </p:spPr>
        <p:style>
          <a:lnRef idx="1">
            <a:schemeClr val="accent3"/>
          </a:lnRef>
          <a:fillRef idx="2">
            <a:schemeClr val="accent3"/>
          </a:fillRef>
          <a:effectRef idx="1">
            <a:schemeClr val="accent3"/>
          </a:effectRef>
          <a:fontRef idx="minor">
            <a:schemeClr val="dk1"/>
          </a:fontRef>
        </p:style>
        <p:txBody>
          <a:bodyPr rtlCol="0" anchor="ctr"/>
          <a:lstStyle/>
          <a:p>
            <a:pPr algn="ctr"/>
            <a:r>
              <a:rPr lang="ro-RO" dirty="0" smtClean="0">
                <a:solidFill>
                  <a:schemeClr val="bg1"/>
                </a:solidFill>
                <a:latin typeface="Times New Roman" panose="02020603050405020304" pitchFamily="18" charset="0"/>
                <a:cs typeface="Times New Roman" panose="02020603050405020304" pitchFamily="18" charset="0"/>
              </a:rPr>
              <a:t>În acel moment Maria </a:t>
            </a:r>
            <a:r>
              <a:rPr lang="ro-RO" dirty="0" err="1" smtClean="0">
                <a:solidFill>
                  <a:schemeClr val="bg1"/>
                </a:solidFill>
                <a:latin typeface="Times New Roman" panose="02020603050405020304" pitchFamily="18" charset="0"/>
                <a:cs typeface="Times New Roman" panose="02020603050405020304" pitchFamily="18" charset="0"/>
              </a:rPr>
              <a:t>Montessori</a:t>
            </a:r>
            <a:r>
              <a:rPr lang="ro-RO" dirty="0" smtClean="0">
                <a:solidFill>
                  <a:schemeClr val="bg1"/>
                </a:solidFill>
                <a:latin typeface="Times New Roman" panose="02020603050405020304" pitchFamily="18" charset="0"/>
                <a:cs typeface="Times New Roman" panose="02020603050405020304" pitchFamily="18" charset="0"/>
              </a:rPr>
              <a:t> a început să pună sub semnul întrebării metoda tradițională de învățare, din moment ce copiii fără deficiențe obțineau rezultate atât de slabe, născându-se în ea dorința de a-și aplica metoda la copiii cu potențial normal.</a:t>
            </a:r>
            <a:endParaRPr lang="ro-RO" dirty="0">
              <a:solidFill>
                <a:schemeClr val="bg1"/>
              </a:solidFill>
            </a:endParaRPr>
          </a:p>
        </p:txBody>
      </p:sp>
    </p:spTree>
    <p:extLst>
      <p:ext uri="{BB962C8B-B14F-4D97-AF65-F5344CB8AC3E}">
        <p14:creationId xmlns:p14="http://schemas.microsoft.com/office/powerpoint/2010/main" val="38337206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42975" y="1256306"/>
            <a:ext cx="10586415" cy="4031873"/>
          </a:xfrm>
          <a:prstGeom prst="rect">
            <a:avLst/>
          </a:prstGeom>
          <a:ln>
            <a:solidFill>
              <a:schemeClr val="tx1"/>
            </a:solidFill>
          </a:ln>
        </p:spPr>
        <p:txBody>
          <a:bodyPr wrap="square">
            <a:spAutoFit/>
          </a:bodyPr>
          <a:lstStyle/>
          <a:p>
            <a:pPr algn="just"/>
            <a:r>
              <a:rPr lang="ro-RO" sz="3200" dirty="0" smtClean="0">
                <a:latin typeface="Times New Roman" panose="02020603050405020304" pitchFamily="18" charset="0"/>
                <a:cs typeface="Times New Roman" panose="02020603050405020304" pitchFamily="18" charset="0"/>
              </a:rPr>
              <a:t>Prima ocazie i s-a oferit atunci când proprietarii unei societății de </a:t>
            </a:r>
            <a:r>
              <a:rPr lang="ro-RO" sz="3200" dirty="0" err="1" smtClean="0">
                <a:latin typeface="Times New Roman" panose="02020603050405020304" pitchFamily="18" charset="0"/>
                <a:cs typeface="Times New Roman" panose="02020603050405020304" pitchFamily="18" charset="0"/>
              </a:rPr>
              <a:t>constructii</a:t>
            </a:r>
            <a:r>
              <a:rPr lang="ro-RO" sz="3200" dirty="0" smtClean="0">
                <a:latin typeface="Times New Roman" panose="02020603050405020304" pitchFamily="18" charset="0"/>
                <a:cs typeface="Times New Roman" panose="02020603050405020304" pitchFamily="18" charset="0"/>
              </a:rPr>
              <a:t> care se ocupa cu reabilitarea unui cartier sărac din Roma au întrebat-o dacă le-ar putea recomanda un pedagog care să se ocupe de copiii familiilor sărace din cartier pentru că aceștia îi deranjau în timpul lucrului. A fost momentul mult </a:t>
            </a:r>
            <a:r>
              <a:rPr lang="ro-RO" sz="3200" dirty="0" err="1" smtClean="0">
                <a:latin typeface="Times New Roman" panose="02020603050405020304" pitchFamily="18" charset="0"/>
                <a:cs typeface="Times New Roman" panose="02020603050405020304" pitchFamily="18" charset="0"/>
              </a:rPr>
              <a:t>asteptat</a:t>
            </a:r>
            <a:r>
              <a:rPr lang="ro-RO" sz="3200" dirty="0" smtClean="0">
                <a:latin typeface="Times New Roman" panose="02020603050405020304" pitchFamily="18" charset="0"/>
                <a:cs typeface="Times New Roman" panose="02020603050405020304" pitchFamily="18" charset="0"/>
              </a:rPr>
              <a:t> de Maria </a:t>
            </a:r>
            <a:r>
              <a:rPr lang="ro-RO" sz="3200" dirty="0" err="1" smtClean="0">
                <a:latin typeface="Times New Roman" panose="02020603050405020304" pitchFamily="18" charset="0"/>
                <a:cs typeface="Times New Roman" panose="02020603050405020304" pitchFamily="18" charset="0"/>
              </a:rPr>
              <a:t>Montessori</a:t>
            </a:r>
            <a:r>
              <a:rPr lang="ro-RO" sz="3200" dirty="0" smtClean="0">
                <a:latin typeface="Times New Roman" panose="02020603050405020304" pitchFamily="18" charset="0"/>
                <a:cs typeface="Times New Roman" panose="02020603050405020304" pitchFamily="18" charset="0"/>
              </a:rPr>
              <a:t> de a-și aplica metoda cu copiii normali, ocupându-se personal de educarea acestora în </a:t>
            </a:r>
            <a:r>
              <a:rPr lang="ro-RO" sz="3200" dirty="0" err="1" smtClean="0">
                <a:latin typeface="Times New Roman" panose="02020603050405020304" pitchFamily="18" charset="0"/>
                <a:cs typeface="Times New Roman" panose="02020603050405020304" pitchFamily="18" charset="0"/>
              </a:rPr>
              <a:t>gradinița</a:t>
            </a:r>
            <a:r>
              <a:rPr lang="ro-RO" sz="3200" dirty="0" smtClean="0">
                <a:latin typeface="Times New Roman" panose="02020603050405020304" pitchFamily="18" charset="0"/>
                <a:cs typeface="Times New Roman" panose="02020603050405020304" pitchFamily="18" charset="0"/>
              </a:rPr>
              <a:t> pe care a numit-o “Casa </a:t>
            </a:r>
            <a:r>
              <a:rPr lang="ro-RO" sz="3200" dirty="0" err="1" smtClean="0">
                <a:latin typeface="Times New Roman" panose="02020603050405020304" pitchFamily="18" charset="0"/>
                <a:cs typeface="Times New Roman" panose="02020603050405020304" pitchFamily="18" charset="0"/>
              </a:rPr>
              <a:t>dei</a:t>
            </a:r>
            <a:r>
              <a:rPr lang="ro-RO" sz="3200" dirty="0" smtClean="0">
                <a:latin typeface="Times New Roman" panose="02020603050405020304" pitchFamily="18" charset="0"/>
                <a:cs typeface="Times New Roman" panose="02020603050405020304" pitchFamily="18" charset="0"/>
              </a:rPr>
              <a:t> </a:t>
            </a:r>
            <a:r>
              <a:rPr lang="ro-RO" sz="3200" dirty="0" err="1" smtClean="0">
                <a:latin typeface="Times New Roman" panose="02020603050405020304" pitchFamily="18" charset="0"/>
                <a:cs typeface="Times New Roman" panose="02020603050405020304" pitchFamily="18" charset="0"/>
              </a:rPr>
              <a:t>bambini</a:t>
            </a:r>
            <a:r>
              <a:rPr lang="ro-RO" sz="3200" dirty="0" smtClean="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7270527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8724"/>
          </a:xfrm>
          <a:prstGeom prst="rect">
            <a:avLst/>
          </a:prstGeom>
        </p:spPr>
      </p:pic>
    </p:spTree>
    <p:extLst>
      <p:ext uri="{BB962C8B-B14F-4D97-AF65-F5344CB8AC3E}">
        <p14:creationId xmlns:p14="http://schemas.microsoft.com/office/powerpoint/2010/main" val="14573034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ro-RO" b="1" dirty="0" smtClean="0"/>
              <a:t>MOMENTE ÎN PEDAGOGIA SECOLULUI XX</a:t>
            </a:r>
            <a:r>
              <a:rPr lang="en-GB" dirty="0" smtClean="0"/>
              <a:t/>
            </a:r>
            <a:br>
              <a:rPr lang="en-GB" dirty="0" smtClean="0"/>
            </a:br>
            <a:endParaRPr lang="en-GB" dirty="0"/>
          </a:p>
        </p:txBody>
      </p:sp>
      <p:sp>
        <p:nvSpPr>
          <p:cNvPr id="3" name="Content Placeholder 2"/>
          <p:cNvSpPr>
            <a:spLocks noGrp="1"/>
          </p:cNvSpPr>
          <p:nvPr>
            <p:ph idx="1"/>
          </p:nvPr>
        </p:nvSpPr>
        <p:spPr>
          <a:xfrm>
            <a:off x="1103312" y="2052918"/>
            <a:ext cx="10346566" cy="4195481"/>
          </a:xfrm>
        </p:spPr>
        <p:txBody>
          <a:bodyPr>
            <a:normAutofit fontScale="32500" lnSpcReduction="20000"/>
          </a:bodyPr>
          <a:lstStyle/>
          <a:p>
            <a:pPr marL="0" indent="0">
              <a:buNone/>
            </a:pPr>
            <a:r>
              <a:rPr lang="ro-RO" b="1" dirty="0"/>
              <a:t> </a:t>
            </a:r>
            <a:endParaRPr lang="en-GB" dirty="0"/>
          </a:p>
          <a:p>
            <a:pPr marL="0" indent="0">
              <a:buNone/>
            </a:pPr>
            <a:r>
              <a:rPr lang="ro-RO" dirty="0"/>
              <a:t> </a:t>
            </a:r>
            <a:r>
              <a:rPr lang="ro-RO" sz="9600" b="1" dirty="0" smtClean="0"/>
              <a:t>Scopul </a:t>
            </a:r>
            <a:r>
              <a:rPr lang="ro-RO" sz="9600" dirty="0"/>
              <a:t>unităţii de curs:</a:t>
            </a:r>
            <a:endParaRPr lang="en-GB" sz="9600" dirty="0"/>
          </a:p>
          <a:p>
            <a:pPr marL="0" indent="0">
              <a:buNone/>
            </a:pPr>
            <a:endParaRPr lang="en-GB" sz="9600" dirty="0"/>
          </a:p>
          <a:p>
            <a:pPr lvl="0"/>
            <a:r>
              <a:rPr lang="ro-RO" sz="9600" dirty="0"/>
              <a:t>Cunoaşterea şi interpretarea critică a principalelor concepţii pedagogice ale secolului XX;</a:t>
            </a:r>
            <a:endParaRPr lang="en-GB" sz="9600" dirty="0"/>
          </a:p>
          <a:p>
            <a:pPr lvl="0"/>
            <a:r>
              <a:rPr lang="ro-RO" sz="9600" dirty="0"/>
              <a:t>Valorificarea  ideilor actuale din concepţia gânditorilor analizaţi, prin raportare la dificultăţile actuale ale procesului de învăţământ şi la procesul reformei</a:t>
            </a:r>
            <a:endParaRPr lang="en-GB" sz="9600" dirty="0"/>
          </a:p>
          <a:p>
            <a:endParaRPr lang="en-GB" dirty="0"/>
          </a:p>
        </p:txBody>
      </p:sp>
    </p:spTree>
    <p:extLst>
      <p:ext uri="{BB962C8B-B14F-4D97-AF65-F5344CB8AC3E}">
        <p14:creationId xmlns:p14="http://schemas.microsoft.com/office/powerpoint/2010/main" val="9117307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77988" y="844049"/>
            <a:ext cx="9298744" cy="1015663"/>
          </a:xfrm>
          <a:prstGeom prst="rect">
            <a:avLst/>
          </a:prstGeom>
        </p:spPr>
        <p:txBody>
          <a:bodyPr wrap="square">
            <a:spAutoFit/>
          </a:bodyPr>
          <a:lstStyle/>
          <a:p>
            <a:pPr algn="ctr"/>
            <a:r>
              <a:rPr lang="ro-RO" sz="2000" dirty="0">
                <a:latin typeface="Times New Roman" panose="02020603050405020304" pitchFamily="18" charset="0"/>
                <a:cs typeface="Times New Roman" panose="02020603050405020304" pitchFamily="18" charset="0"/>
              </a:rPr>
              <a:t>Rezultatele obținute au </a:t>
            </a:r>
            <a:r>
              <a:rPr lang="ro-RO" sz="2000" dirty="0" err="1">
                <a:latin typeface="Times New Roman" panose="02020603050405020304" pitchFamily="18" charset="0"/>
                <a:cs typeface="Times New Roman" panose="02020603050405020304" pitchFamily="18" charset="0"/>
              </a:rPr>
              <a:t>depasit</a:t>
            </a:r>
            <a:r>
              <a:rPr lang="ro-RO" sz="2000" dirty="0">
                <a:latin typeface="Times New Roman" panose="02020603050405020304" pitchFamily="18" charset="0"/>
                <a:cs typeface="Times New Roman" panose="02020603050405020304" pitchFamily="18" charset="0"/>
              </a:rPr>
              <a:t> mult propriile-i așteptări, iar observarea zilnică a copiilor a dus la perfecționarea și rafinarea metodei, astfel încât tot ceea ce ea a creat s-a confirmat de-a lungul unui secol, fiind actuale și astăzi. </a:t>
            </a:r>
          </a:p>
        </p:txBody>
      </p:sp>
      <p:sp>
        <p:nvSpPr>
          <p:cNvPr id="7" name="Rectangle 6"/>
          <p:cNvSpPr/>
          <p:nvPr/>
        </p:nvSpPr>
        <p:spPr>
          <a:xfrm>
            <a:off x="636104" y="2914651"/>
            <a:ext cx="1706278" cy="3477875"/>
          </a:xfrm>
          <a:prstGeom prst="rect">
            <a:avLst/>
          </a:prstGeom>
        </p:spPr>
        <p:txBody>
          <a:bodyPr wrap="square">
            <a:spAutoFit/>
          </a:bodyPr>
          <a:lstStyle/>
          <a:p>
            <a:pPr algn="ctr"/>
            <a:r>
              <a:rPr lang="ro-RO" sz="2000" dirty="0">
                <a:latin typeface="Times New Roman" panose="02020603050405020304" pitchFamily="18" charset="0"/>
                <a:cs typeface="Times New Roman" panose="02020603050405020304" pitchFamily="18" charset="0"/>
              </a:rPr>
              <a:t>Cursurile ei au fost frecventate de pedagogi din întreaga lume, care apoi au înființat grădinițe și școli în nenumărate </a:t>
            </a:r>
            <a:r>
              <a:rPr lang="ro-RO" sz="2000" dirty="0" err="1">
                <a:latin typeface="Times New Roman" panose="02020603050405020304" pitchFamily="18" charset="0"/>
                <a:cs typeface="Times New Roman" panose="02020603050405020304" pitchFamily="18" charset="0"/>
              </a:rPr>
              <a:t>tări</a:t>
            </a:r>
            <a:r>
              <a:rPr lang="ro-RO" sz="2000" dirty="0">
                <a:latin typeface="Times New Roman" panose="02020603050405020304" pitchFamily="18" charset="0"/>
                <a:cs typeface="Times New Roman" panose="02020603050405020304" pitchFamily="18" charset="0"/>
              </a:rPr>
              <a:t>.</a:t>
            </a:r>
            <a:endParaRPr lang="ro-RO" sz="2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1860" y="2570091"/>
            <a:ext cx="4357687" cy="3472262"/>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61696" y="2570092"/>
            <a:ext cx="4430304" cy="3472261"/>
          </a:xfrm>
          <a:prstGeom prst="rect">
            <a:avLst/>
          </a:prstGeom>
        </p:spPr>
      </p:pic>
    </p:spTree>
    <p:extLst>
      <p:ext uri="{BB962C8B-B14F-4D97-AF65-F5344CB8AC3E}">
        <p14:creationId xmlns:p14="http://schemas.microsoft.com/office/powerpoint/2010/main" val="286879662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17518" y="3311307"/>
            <a:ext cx="10476411" cy="2585323"/>
          </a:xfrm>
          <a:prstGeom prst="rect">
            <a:avLst/>
          </a:prstGeom>
        </p:spPr>
        <p:style>
          <a:lnRef idx="1">
            <a:schemeClr val="accent4"/>
          </a:lnRef>
          <a:fillRef idx="2">
            <a:schemeClr val="accent4"/>
          </a:fillRef>
          <a:effectRef idx="1">
            <a:schemeClr val="accent4"/>
          </a:effectRef>
          <a:fontRef idx="minor">
            <a:schemeClr val="dk1"/>
          </a:fontRef>
        </p:style>
        <p:txBody>
          <a:bodyPr wrap="square">
            <a:spAutoFit/>
          </a:bodyPr>
          <a:lstStyle/>
          <a:p>
            <a:pPr algn="just"/>
            <a:r>
              <a:rPr lang="ro-RO" dirty="0" smtClean="0">
                <a:solidFill>
                  <a:schemeClr val="tx1"/>
                </a:solidFill>
                <a:latin typeface="Times New Roman" panose="02020603050405020304" pitchFamily="18" charset="0"/>
                <a:cs typeface="Times New Roman" panose="02020603050405020304" pitchFamily="18" charset="0"/>
              </a:rPr>
              <a:t>Maria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 este de părere că pedagogia înnoitoare, fundamentată pe studii obiective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precise, trebuie să transforme </a:t>
            </a:r>
            <a:r>
              <a:rPr lang="ro-RO" dirty="0" err="1" smtClean="0">
                <a:solidFill>
                  <a:schemeClr val="tx1"/>
                </a:solidFill>
                <a:latin typeface="Times New Roman" panose="02020603050405020304" pitchFamily="18" charset="0"/>
                <a:cs typeface="Times New Roman" panose="02020603050405020304" pitchFamily="18" charset="0"/>
              </a:rPr>
              <a:t>şcoala</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să </a:t>
            </a:r>
            <a:r>
              <a:rPr lang="ro-RO" dirty="0" err="1" smtClean="0">
                <a:solidFill>
                  <a:schemeClr val="tx1"/>
                </a:solidFill>
                <a:latin typeface="Times New Roman" panose="02020603050405020304" pitchFamily="18" charset="0"/>
                <a:cs typeface="Times New Roman" panose="02020603050405020304" pitchFamily="18" charset="0"/>
              </a:rPr>
              <a:t>acţioneze</a:t>
            </a:r>
            <a:r>
              <a:rPr lang="ro-RO" dirty="0" smtClean="0">
                <a:solidFill>
                  <a:schemeClr val="tx1"/>
                </a:solidFill>
                <a:latin typeface="Times New Roman" panose="02020603050405020304" pitchFamily="18" charset="0"/>
                <a:cs typeface="Times New Roman" panose="02020603050405020304" pitchFamily="18" charset="0"/>
              </a:rPr>
              <a:t> direct asupra </a:t>
            </a:r>
            <a:r>
              <a:rPr lang="ro-RO" dirty="0" err="1" smtClean="0">
                <a:solidFill>
                  <a:schemeClr val="tx1"/>
                </a:solidFill>
                <a:latin typeface="Times New Roman" panose="02020603050405020304" pitchFamily="18" charset="0"/>
                <a:cs typeface="Times New Roman" panose="02020603050405020304" pitchFamily="18" charset="0"/>
              </a:rPr>
              <a:t>şcolarilor</a:t>
            </a:r>
            <a:r>
              <a:rPr lang="ro-RO" dirty="0" smtClean="0">
                <a:solidFill>
                  <a:schemeClr val="tx1"/>
                </a:solidFill>
                <a:latin typeface="Times New Roman" panose="02020603050405020304" pitchFamily="18" charset="0"/>
                <a:cs typeface="Times New Roman" panose="02020603050405020304" pitchFamily="18" charset="0"/>
              </a:rPr>
              <a:t>, oferindu-le o </a:t>
            </a:r>
            <a:r>
              <a:rPr lang="ro-RO" dirty="0" err="1" smtClean="0">
                <a:solidFill>
                  <a:schemeClr val="tx1"/>
                </a:solidFill>
                <a:latin typeface="Times New Roman" panose="02020603050405020304" pitchFamily="18" charset="0"/>
                <a:cs typeface="Times New Roman" panose="02020603050405020304" pitchFamily="18" charset="0"/>
              </a:rPr>
              <a:t>viaţă</a:t>
            </a:r>
            <a:r>
              <a:rPr lang="ro-RO" dirty="0" smtClean="0">
                <a:solidFill>
                  <a:schemeClr val="tx1"/>
                </a:solidFill>
                <a:latin typeface="Times New Roman" panose="02020603050405020304" pitchFamily="18" charset="0"/>
                <a:cs typeface="Times New Roman" panose="02020603050405020304" pitchFamily="18" charset="0"/>
              </a:rPr>
              <a:t> nouă. În ceea ce </a:t>
            </a:r>
            <a:r>
              <a:rPr lang="ro-RO" dirty="0" err="1" smtClean="0">
                <a:solidFill>
                  <a:schemeClr val="tx1"/>
                </a:solidFill>
                <a:latin typeface="Times New Roman" panose="02020603050405020304" pitchFamily="18" charset="0"/>
                <a:cs typeface="Times New Roman" panose="02020603050405020304" pitchFamily="18" charset="0"/>
              </a:rPr>
              <a:t>priveşte</a:t>
            </a:r>
            <a:r>
              <a:rPr lang="ro-RO" dirty="0" smtClean="0">
                <a:solidFill>
                  <a:schemeClr val="tx1"/>
                </a:solidFill>
                <a:latin typeface="Times New Roman" panose="02020603050405020304" pitchFamily="18" charset="0"/>
                <a:cs typeface="Times New Roman" panose="02020603050405020304" pitchFamily="18" charset="0"/>
              </a:rPr>
              <a:t> psihologia infantilă, ea nu putea să descopere caracteristicile naturale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legile psihologice care conduc </a:t>
            </a:r>
            <a:r>
              <a:rPr lang="ro-RO" dirty="0" err="1" smtClean="0">
                <a:solidFill>
                  <a:schemeClr val="tx1"/>
                </a:solidFill>
                <a:latin typeface="Times New Roman" panose="02020603050405020304" pitchFamily="18" charset="0"/>
                <a:cs typeface="Times New Roman" panose="02020603050405020304" pitchFamily="18" charset="0"/>
              </a:rPr>
              <a:t>creşterea</a:t>
            </a:r>
            <a:r>
              <a:rPr lang="ro-RO" dirty="0" smtClean="0">
                <a:solidFill>
                  <a:schemeClr val="tx1"/>
                </a:solidFill>
                <a:latin typeface="Times New Roman" panose="02020603050405020304" pitchFamily="18" charset="0"/>
                <a:cs typeface="Times New Roman" panose="02020603050405020304" pitchFamily="18" charset="0"/>
              </a:rPr>
              <a:t> copiilor, pentru că în </a:t>
            </a:r>
            <a:r>
              <a:rPr lang="ro-RO" dirty="0" err="1" smtClean="0">
                <a:solidFill>
                  <a:schemeClr val="tx1"/>
                </a:solidFill>
                <a:latin typeface="Times New Roman" panose="02020603050405020304" pitchFamily="18" charset="0"/>
                <a:cs typeface="Times New Roman" panose="02020603050405020304" pitchFamily="18" charset="0"/>
              </a:rPr>
              <a:t>şcoli</a:t>
            </a:r>
            <a:r>
              <a:rPr lang="ro-RO" dirty="0" smtClean="0">
                <a:solidFill>
                  <a:schemeClr val="tx1"/>
                </a:solidFill>
                <a:latin typeface="Times New Roman" panose="02020603050405020304" pitchFamily="18" charset="0"/>
                <a:cs typeface="Times New Roman" panose="02020603050405020304" pitchFamily="18" charset="0"/>
              </a:rPr>
              <a:t> sunt </a:t>
            </a:r>
            <a:r>
              <a:rPr lang="ro-RO" dirty="0" err="1" smtClean="0">
                <a:solidFill>
                  <a:schemeClr val="tx1"/>
                </a:solidFill>
                <a:latin typeface="Times New Roman" panose="02020603050405020304" pitchFamily="18" charset="0"/>
                <a:cs typeface="Times New Roman" panose="02020603050405020304" pitchFamily="18" charset="0"/>
              </a:rPr>
              <a:t>condiţii</a:t>
            </a:r>
            <a:r>
              <a:rPr lang="ro-RO" dirty="0" smtClean="0">
                <a:solidFill>
                  <a:schemeClr val="tx1"/>
                </a:solidFill>
                <a:latin typeface="Times New Roman" panose="02020603050405020304" pitchFamily="18" charset="0"/>
                <a:cs typeface="Times New Roman" panose="02020603050405020304" pitchFamily="18" charset="0"/>
              </a:rPr>
              <a:t> atât de anormale, încât ele scot în </a:t>
            </a:r>
            <a:r>
              <a:rPr lang="ro-RO" dirty="0" err="1" smtClean="0">
                <a:solidFill>
                  <a:schemeClr val="tx1"/>
                </a:solidFill>
                <a:latin typeface="Times New Roman" panose="02020603050405020304" pitchFamily="18" charset="0"/>
                <a:cs typeface="Times New Roman" panose="02020603050405020304" pitchFamily="18" charset="0"/>
              </a:rPr>
              <a:t>evidenţă</a:t>
            </a:r>
            <a:r>
              <a:rPr lang="ro-RO" dirty="0" smtClean="0">
                <a:solidFill>
                  <a:schemeClr val="tx1"/>
                </a:solidFill>
                <a:latin typeface="Times New Roman" panose="02020603050405020304" pitchFamily="18" charset="0"/>
                <a:cs typeface="Times New Roman" panose="02020603050405020304" pitchFamily="18" charset="0"/>
              </a:rPr>
              <a:t> manifestări caracteristice de apărare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de oboseală, în loc să întărească energii creatoare care aspiră la </a:t>
            </a:r>
            <a:r>
              <a:rPr lang="ro-RO" dirty="0" err="1" smtClean="0">
                <a:solidFill>
                  <a:schemeClr val="tx1"/>
                </a:solidFill>
                <a:latin typeface="Times New Roman" panose="02020603050405020304" pitchFamily="18" charset="0"/>
                <a:cs typeface="Times New Roman" panose="02020603050405020304" pitchFamily="18" charset="0"/>
              </a:rPr>
              <a:t>viaţă</a:t>
            </a:r>
            <a:r>
              <a:rPr lang="ro-RO" dirty="0" smtClean="0">
                <a:solidFill>
                  <a:schemeClr val="tx1"/>
                </a:solidFill>
                <a:latin typeface="Times New Roman" panose="02020603050405020304" pitchFamily="18" charset="0"/>
                <a:cs typeface="Times New Roman" panose="02020603050405020304" pitchFamily="18" charset="0"/>
              </a:rPr>
              <a:t>. </a:t>
            </a:r>
          </a:p>
          <a:p>
            <a:pPr algn="just"/>
            <a:r>
              <a:rPr lang="en-US" dirty="0" smtClean="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La baza metodelor promulgate de pedagogia </a:t>
            </a:r>
            <a:r>
              <a:rPr lang="ro-RO" dirty="0" err="1" smtClean="0">
                <a:solidFill>
                  <a:schemeClr val="tx1"/>
                </a:solidFill>
                <a:latin typeface="Times New Roman" panose="02020603050405020304" pitchFamily="18" charset="0"/>
                <a:cs typeface="Times New Roman" panose="02020603050405020304" pitchFamily="18" charset="0"/>
              </a:rPr>
              <a:t>montessoriană</a:t>
            </a:r>
            <a:r>
              <a:rPr lang="ro-RO" dirty="0" smtClean="0">
                <a:solidFill>
                  <a:schemeClr val="tx1"/>
                </a:solidFill>
                <a:latin typeface="Times New Roman" panose="02020603050405020304" pitchFamily="18" charset="0"/>
                <a:cs typeface="Times New Roman" panose="02020603050405020304" pitchFamily="18" charset="0"/>
              </a:rPr>
              <a:t>, se află principiul </a:t>
            </a:r>
            <a:r>
              <a:rPr lang="ro-RO" dirty="0" err="1" smtClean="0">
                <a:solidFill>
                  <a:schemeClr val="tx1"/>
                </a:solidFill>
                <a:latin typeface="Times New Roman" panose="02020603050405020304" pitchFamily="18" charset="0"/>
                <a:cs typeface="Times New Roman" panose="02020603050405020304" pitchFamily="18" charset="0"/>
              </a:rPr>
              <a:t>libertăţii</a:t>
            </a:r>
            <a:r>
              <a:rPr lang="ro-RO" dirty="0" smtClean="0">
                <a:solidFill>
                  <a:schemeClr val="tx1"/>
                </a:solidFill>
                <a:latin typeface="Times New Roman" panose="02020603050405020304" pitchFamily="18" charset="0"/>
                <a:cs typeface="Times New Roman" panose="02020603050405020304" pitchFamily="18" charset="0"/>
              </a:rPr>
              <a:t> în educarea </a:t>
            </a:r>
            <a:r>
              <a:rPr lang="ro-RO" dirty="0" err="1" smtClean="0">
                <a:solidFill>
                  <a:schemeClr val="tx1"/>
                </a:solidFill>
                <a:latin typeface="Times New Roman" panose="02020603050405020304" pitchFamily="18" charset="0"/>
                <a:cs typeface="Times New Roman" panose="02020603050405020304" pitchFamily="18" charset="0"/>
              </a:rPr>
              <a:t>fiinţei</a:t>
            </a:r>
            <a:r>
              <a:rPr lang="ro-RO" dirty="0" smtClean="0">
                <a:solidFill>
                  <a:schemeClr val="tx1"/>
                </a:solidFill>
                <a:latin typeface="Times New Roman" panose="02020603050405020304" pitchFamily="18" charset="0"/>
                <a:cs typeface="Times New Roman" panose="02020603050405020304" pitchFamily="18" charset="0"/>
              </a:rPr>
              <a:t> umane; conform acestui principiu, copilul nu trebuie </a:t>
            </a:r>
            <a:r>
              <a:rPr lang="ro-RO" dirty="0" err="1" smtClean="0">
                <a:solidFill>
                  <a:schemeClr val="tx1"/>
                </a:solidFill>
                <a:latin typeface="Times New Roman" panose="02020603050405020304" pitchFamily="18" charset="0"/>
                <a:cs typeface="Times New Roman" panose="02020603050405020304" pitchFamily="18" charset="0"/>
              </a:rPr>
              <a:t>învăţat</a:t>
            </a:r>
            <a:r>
              <a:rPr lang="ro-RO" dirty="0" smtClean="0">
                <a:solidFill>
                  <a:schemeClr val="tx1"/>
                </a:solidFill>
                <a:latin typeface="Times New Roman" panose="02020603050405020304" pitchFamily="18" charset="0"/>
                <a:cs typeface="Times New Roman" panose="02020603050405020304" pitchFamily="18" charset="0"/>
              </a:rPr>
              <a:t>, nu trebuie dirijat, psihicul lui nu trebuie modelat de către adult. Adultul trebuie să creeze </a:t>
            </a:r>
            <a:r>
              <a:rPr lang="ro-RO" dirty="0" err="1" smtClean="0">
                <a:solidFill>
                  <a:schemeClr val="tx1"/>
                </a:solidFill>
                <a:latin typeface="Times New Roman" panose="02020603050405020304" pitchFamily="18" charset="0"/>
                <a:cs typeface="Times New Roman" panose="02020603050405020304" pitchFamily="18" charset="0"/>
              </a:rPr>
              <a:t>condiţiile</a:t>
            </a:r>
            <a:r>
              <a:rPr lang="ro-RO" dirty="0" smtClean="0">
                <a:solidFill>
                  <a:schemeClr val="tx1"/>
                </a:solidFill>
                <a:latin typeface="Times New Roman" panose="02020603050405020304" pitchFamily="18" charset="0"/>
                <a:cs typeface="Times New Roman" panose="02020603050405020304" pitchFamily="18" charset="0"/>
              </a:rPr>
              <a:t> favorabile dezvoltării copilului care să-i permită asimilarea spontană a hranei necesare sufletului său. </a:t>
            </a:r>
            <a:endParaRPr lang="ro-RO" dirty="0">
              <a:solidFill>
                <a:schemeClr val="tx1"/>
              </a:solidFill>
              <a:latin typeface="Times New Roman" panose="02020603050405020304" pitchFamily="18" charset="0"/>
              <a:cs typeface="Times New Roman" panose="02020603050405020304" pitchFamily="18" charset="0"/>
            </a:endParaRPr>
          </a:p>
        </p:txBody>
      </p:sp>
      <p:sp>
        <p:nvSpPr>
          <p:cNvPr id="5" name="Rectangle 4"/>
          <p:cNvSpPr/>
          <p:nvPr/>
        </p:nvSpPr>
        <p:spPr>
          <a:xfrm>
            <a:off x="862554" y="1320541"/>
            <a:ext cx="10476411" cy="981423"/>
          </a:xfrm>
          <a:prstGeom prst="rect">
            <a:avLst/>
          </a:prstGeom>
        </p:spPr>
        <p:style>
          <a:lnRef idx="1">
            <a:schemeClr val="accent4"/>
          </a:lnRef>
          <a:fillRef idx="2">
            <a:schemeClr val="accent4"/>
          </a:fillRef>
          <a:effectRef idx="1">
            <a:schemeClr val="accent4"/>
          </a:effectRef>
          <a:fontRef idx="minor">
            <a:schemeClr val="dk1"/>
          </a:fontRef>
        </p:style>
        <p:txBody>
          <a:bodyPr wrap="square">
            <a:spAutoFit/>
          </a:bodyPr>
          <a:lstStyle/>
          <a:p>
            <a:pPr algn="just">
              <a:lnSpc>
                <a:spcPct val="107000"/>
              </a:lnSpc>
              <a:spcAft>
                <a:spcPts val="800"/>
              </a:spcAft>
            </a:pPr>
            <a:r>
              <a:rPr lang="ro-RO" dirty="0" err="1"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Fiinta</a:t>
            </a:r>
            <a:r>
              <a:rPr lang="ro-RO" dirty="0"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 umana se </a:t>
            </a:r>
            <a:r>
              <a:rPr lang="ro-RO" dirty="0" err="1"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caracterizeaza</a:t>
            </a:r>
            <a:r>
              <a:rPr lang="ro-RO" dirty="0"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 printr-un impuls organic </a:t>
            </a:r>
            <a:r>
              <a:rPr lang="ro-RO" dirty="0" err="1"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catre</a:t>
            </a:r>
            <a:r>
              <a:rPr lang="ro-RO" dirty="0"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 dezvoltare prin autoformare. Acest impuls se manifesta ca </a:t>
            </a:r>
            <a:r>
              <a:rPr lang="ro-RO" dirty="0" err="1"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dupa</a:t>
            </a:r>
            <a:r>
              <a:rPr lang="ro-RO" dirty="0"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 un plan divin. Fiecare etapa, numita si senzitiva, presupune o nevoie vitala, iar satisfacerea acestei nevoi </a:t>
            </a:r>
            <a:r>
              <a:rPr lang="ro-RO" dirty="0" err="1"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creeaza</a:t>
            </a:r>
            <a:r>
              <a:rPr lang="ro-RO" dirty="0"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 drumul </a:t>
            </a:r>
            <a:r>
              <a:rPr lang="ro-RO" dirty="0" err="1"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aparitiei</a:t>
            </a:r>
            <a:r>
              <a:rPr lang="ro-RO" dirty="0" smtClean="0">
                <a:solidFill>
                  <a:srgbClr val="171717"/>
                </a:solidFill>
                <a:latin typeface="Times New Roman" panose="02020603050405020304" pitchFamily="18" charset="0"/>
                <a:ea typeface="Times New Roman" panose="02020603050405020304" pitchFamily="18" charset="0"/>
                <a:cs typeface="Times New Roman" panose="02020603050405020304" pitchFamily="18" charset="0"/>
              </a:rPr>
              <a:t> alteia.</a:t>
            </a:r>
            <a:endParaRPr lang="ro-RO" sz="2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8" name="Rectangle 7"/>
          <p:cNvSpPr/>
          <p:nvPr/>
        </p:nvSpPr>
        <p:spPr>
          <a:xfrm>
            <a:off x="3906708" y="430098"/>
            <a:ext cx="4352475" cy="369332"/>
          </a:xfrm>
          <a:prstGeom prst="rect">
            <a:avLst/>
          </a:prstGeom>
        </p:spPr>
        <p:txBody>
          <a:bodyPr wrap="none">
            <a:spAutoFit/>
          </a:bodyPr>
          <a:lstStyle/>
          <a:p>
            <a:pPr algn="ctr"/>
            <a:r>
              <a:rPr lang="ro-RO" b="1" u="sng" dirty="0" smtClean="0">
                <a:solidFill>
                  <a:schemeClr val="bg1"/>
                </a:solidFill>
                <a:latin typeface="Times New Roman" panose="02020603050405020304" pitchFamily="18" charset="0"/>
                <a:cs typeface="Times New Roman" panose="02020603050405020304" pitchFamily="18" charset="0"/>
              </a:rPr>
              <a:t>PREMISELE GÂNDIRII PEDAGOGICE</a:t>
            </a:r>
            <a:endParaRPr lang="ro-RO" b="1" u="sng" dirty="0">
              <a:solidFill>
                <a:schemeClr val="bg1"/>
              </a:solidFill>
              <a:latin typeface="Times New Roman" panose="02020603050405020304" pitchFamily="18" charset="0"/>
              <a:cs typeface="Times New Roman" panose="02020603050405020304" pitchFamily="18" charset="0"/>
            </a:endParaRPr>
          </a:p>
        </p:txBody>
      </p:sp>
      <p:sp>
        <p:nvSpPr>
          <p:cNvPr id="9" name="Rectangle 8"/>
          <p:cNvSpPr/>
          <p:nvPr/>
        </p:nvSpPr>
        <p:spPr>
          <a:xfrm>
            <a:off x="4451696" y="2685580"/>
            <a:ext cx="3262496" cy="369332"/>
          </a:xfrm>
          <a:prstGeom prst="rect">
            <a:avLst/>
          </a:prstGeom>
        </p:spPr>
        <p:txBody>
          <a:bodyPr wrap="none">
            <a:spAutoFit/>
          </a:bodyPr>
          <a:lstStyle/>
          <a:p>
            <a:pPr algn="ctr"/>
            <a:r>
              <a:rPr lang="ro-RO" b="1" u="sng" dirty="0" smtClean="0">
                <a:solidFill>
                  <a:schemeClr val="bg1"/>
                </a:solidFill>
                <a:latin typeface="Times New Roman" panose="02020603050405020304" pitchFamily="18" charset="0"/>
                <a:cs typeface="Times New Roman" panose="02020603050405020304" pitchFamily="18" charset="0"/>
              </a:rPr>
              <a:t>CONCEPȚIA PEDAGOGICĂ </a:t>
            </a:r>
            <a:endParaRPr lang="ro-RO" b="1" u="sng"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14131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42754" y="4996362"/>
            <a:ext cx="6844937" cy="923330"/>
          </a:xfrm>
          <a:prstGeom prst="rect">
            <a:avLst/>
          </a:prstGeom>
        </p:spPr>
        <p:style>
          <a:lnRef idx="1">
            <a:schemeClr val="accent4"/>
          </a:lnRef>
          <a:fillRef idx="2">
            <a:schemeClr val="accent4"/>
          </a:fillRef>
          <a:effectRef idx="1">
            <a:schemeClr val="accent4"/>
          </a:effectRef>
          <a:fontRef idx="minor">
            <a:schemeClr val="dk1"/>
          </a:fontRef>
        </p:style>
        <p:txBody>
          <a:bodyPr wrap="square">
            <a:spAutoFit/>
          </a:bodyPr>
          <a:lstStyle/>
          <a:p>
            <a:pPr algn="just"/>
            <a:r>
              <a:rPr lang="ro-RO" spc="30" dirty="0" smtClean="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Copilul </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nu imita, ci absoarbe din jur ceea ce ii este necesar, </a:t>
            </a:r>
            <a:r>
              <a:rPr lang="ro-RO" spc="3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asimileaza</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ceea ce ii trebuie. </a:t>
            </a:r>
            <a:r>
              <a:rPr lang="ro-RO" spc="3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Asa</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se </a:t>
            </a:r>
            <a:r>
              <a:rPr lang="ro-RO" spc="3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insuseste</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limbajul, se </a:t>
            </a:r>
            <a:r>
              <a:rPr lang="ro-RO" spc="3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invata</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cititul, scrisul sau </a:t>
            </a:r>
            <a:r>
              <a:rPr lang="ro-RO" spc="3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notiunile</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elementare de matematica. </a:t>
            </a:r>
            <a:endParaRPr lang="ro-RO" dirty="0">
              <a:solidFill>
                <a:schemeClr val="tx1"/>
              </a:solidFill>
              <a:latin typeface="Times New Roman" panose="02020603050405020304" pitchFamily="18" charset="0"/>
              <a:cs typeface="Times New Roman" panose="02020603050405020304" pitchFamily="18" charset="0"/>
            </a:endParaRPr>
          </a:p>
        </p:txBody>
      </p:sp>
      <p:sp>
        <p:nvSpPr>
          <p:cNvPr id="3" name="Rectangle 2"/>
          <p:cNvSpPr/>
          <p:nvPr/>
        </p:nvSpPr>
        <p:spPr>
          <a:xfrm>
            <a:off x="2442754" y="1009345"/>
            <a:ext cx="6844937" cy="956574"/>
          </a:xfrm>
          <a:prstGeom prst="rect">
            <a:avLst/>
          </a:prstGeom>
        </p:spPr>
        <p:style>
          <a:lnRef idx="1">
            <a:schemeClr val="accent2"/>
          </a:lnRef>
          <a:fillRef idx="2">
            <a:schemeClr val="accent2"/>
          </a:fillRef>
          <a:effectRef idx="1">
            <a:schemeClr val="accent2"/>
          </a:effectRef>
          <a:fontRef idx="minor">
            <a:schemeClr val="dk1"/>
          </a:fontRef>
        </p:style>
        <p:txBody>
          <a:bodyPr wrap="square">
            <a:spAutoFit/>
          </a:bodyPr>
          <a:lstStyle/>
          <a:p>
            <a:pPr algn="just"/>
            <a:r>
              <a:rPr lang="ro-RO" dirty="0">
                <a:solidFill>
                  <a:schemeClr val="tx1"/>
                </a:solidFill>
                <a:latin typeface="Times New Roman" panose="02020603050405020304" pitchFamily="18" charset="0"/>
                <a:cs typeface="Times New Roman" panose="02020603050405020304" pitchFamily="18" charset="0"/>
              </a:rPr>
              <a:t>In “Casa copiilor”, educatoarea nu preda, ci-l </a:t>
            </a:r>
            <a:r>
              <a:rPr lang="ro-RO" dirty="0" smtClean="0">
                <a:solidFill>
                  <a:schemeClr val="tx1"/>
                </a:solidFill>
                <a:latin typeface="Times New Roman" panose="02020603050405020304" pitchFamily="18" charset="0"/>
                <a:cs typeface="Times New Roman" panose="02020603050405020304" pitchFamily="18" charset="0"/>
              </a:rPr>
              <a:t>ajuta</a:t>
            </a:r>
            <a:r>
              <a:rPr lang="ro-RO" dirty="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doar </a:t>
            </a:r>
            <a:r>
              <a:rPr lang="ro-RO" dirty="0">
                <a:solidFill>
                  <a:schemeClr val="tx1"/>
                </a:solidFill>
                <a:latin typeface="Times New Roman" panose="02020603050405020304" pitchFamily="18" charset="0"/>
                <a:cs typeface="Times New Roman" panose="02020603050405020304" pitchFamily="18" charset="0"/>
              </a:rPr>
              <a:t>pe copil. Ea asigura </a:t>
            </a:r>
            <a:r>
              <a:rPr lang="ro-RO" dirty="0" err="1">
                <a:solidFill>
                  <a:schemeClr val="tx1"/>
                </a:solidFill>
                <a:latin typeface="Times New Roman" panose="02020603050405020304" pitchFamily="18" charset="0"/>
                <a:cs typeface="Times New Roman" panose="02020603050405020304" pitchFamily="18" charset="0"/>
              </a:rPr>
              <a:t>conditiile</a:t>
            </a:r>
            <a:r>
              <a:rPr lang="ro-RO" dirty="0">
                <a:solidFill>
                  <a:schemeClr val="tx1"/>
                </a:solidFill>
                <a:latin typeface="Times New Roman" panose="02020603050405020304" pitchFamily="18" charset="0"/>
                <a:cs typeface="Times New Roman" panose="02020603050405020304" pitchFamily="18" charset="0"/>
              </a:rPr>
              <a:t> pentru activitatea libera a acestuia si intervine numai </a:t>
            </a:r>
            <a:r>
              <a:rPr lang="ro-RO" dirty="0" err="1">
                <a:solidFill>
                  <a:schemeClr val="tx1"/>
                </a:solidFill>
                <a:latin typeface="Times New Roman" panose="02020603050405020304" pitchFamily="18" charset="0"/>
                <a:cs typeface="Times New Roman" panose="02020603050405020304" pitchFamily="18" charset="0"/>
              </a:rPr>
              <a:t>cand</a:t>
            </a:r>
            <a:r>
              <a:rPr lang="ro-RO" dirty="0">
                <a:solidFill>
                  <a:schemeClr val="tx1"/>
                </a:solidFill>
                <a:latin typeface="Times New Roman" panose="02020603050405020304" pitchFamily="18" charset="0"/>
                <a:cs typeface="Times New Roman" panose="02020603050405020304" pitchFamily="18" charset="0"/>
              </a:rPr>
              <a:t> i se cere sau </a:t>
            </a:r>
            <a:r>
              <a:rPr lang="ro-RO" dirty="0" err="1">
                <a:solidFill>
                  <a:schemeClr val="tx1"/>
                </a:solidFill>
                <a:latin typeface="Times New Roman" panose="02020603050405020304" pitchFamily="18" charset="0"/>
                <a:cs typeface="Times New Roman" panose="02020603050405020304" pitchFamily="18" charset="0"/>
              </a:rPr>
              <a:t>cand</a:t>
            </a:r>
            <a:r>
              <a:rPr lang="ro-RO" dirty="0">
                <a:solidFill>
                  <a:schemeClr val="tx1"/>
                </a:solidFill>
                <a:latin typeface="Times New Roman" panose="02020603050405020304" pitchFamily="18" charset="0"/>
                <a:cs typeface="Times New Roman" panose="02020603050405020304" pitchFamily="18" charset="0"/>
              </a:rPr>
              <a:t> constata ca un copil este deranjat de altul.</a:t>
            </a:r>
          </a:p>
        </p:txBody>
      </p:sp>
      <p:sp>
        <p:nvSpPr>
          <p:cNvPr id="4" name="Rectangle 3"/>
          <p:cNvSpPr/>
          <p:nvPr/>
        </p:nvSpPr>
        <p:spPr>
          <a:xfrm>
            <a:off x="2442754" y="2749007"/>
            <a:ext cx="6844937" cy="1464266"/>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just"/>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Dezvoltarea copilului este pusa in </a:t>
            </a:r>
            <a:r>
              <a:rPr lang="ro-RO" spc="3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miscare</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de instincte; acestea apar in anumite perioade, iar sarcina educatorului este sa creeze </a:t>
            </a:r>
            <a:r>
              <a:rPr lang="ro-RO" spc="3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conditii</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pentru satisfacerea lor. In acest fel, are loc o </a:t>
            </a:r>
            <a:r>
              <a:rPr lang="ro-RO" spc="3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biologizare</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 fenomenului </a:t>
            </a:r>
            <a:r>
              <a:rPr lang="ro-RO" spc="3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educatiei</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Potrivit teoriei sale, biologicul are mai multa putere, in devenirea </a:t>
            </a:r>
            <a:r>
              <a:rPr lang="ro-RO" spc="3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fiintei</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umane, </a:t>
            </a:r>
            <a:r>
              <a:rPr lang="ro-RO" spc="3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decat</a:t>
            </a:r>
            <a:r>
              <a:rPr lang="ro-RO" spc="3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socialul</a:t>
            </a:r>
            <a:endParaRPr lang="ro-RO" dirty="0">
              <a:solidFill>
                <a:schemeClr val="tx1"/>
              </a:solidFill>
            </a:endParaRPr>
          </a:p>
        </p:txBody>
      </p:sp>
    </p:spTree>
    <p:extLst>
      <p:ext uri="{BB962C8B-B14F-4D97-AF65-F5344CB8AC3E}">
        <p14:creationId xmlns:p14="http://schemas.microsoft.com/office/powerpoint/2010/main" val="36108311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01783" y="720755"/>
            <a:ext cx="9648896" cy="2308324"/>
          </a:xfrm>
          <a:prstGeom prst="rect">
            <a:avLst/>
          </a:prstGeom>
        </p:spPr>
        <p:txBody>
          <a:bodyPr wrap="square">
            <a:spAutoFit/>
          </a:bodyPr>
          <a:lstStyle/>
          <a:p>
            <a:pPr algn="just"/>
            <a:r>
              <a:rPr lang="en-US" i="1" dirty="0" smtClean="0">
                <a:solidFill>
                  <a:srgbClr val="111111"/>
                </a:solidFill>
                <a:latin typeface="Times New Roman" panose="02020603050405020304" pitchFamily="18" charset="0"/>
                <a:cs typeface="Times New Roman" panose="02020603050405020304" pitchFamily="18" charset="0"/>
              </a:rPr>
              <a:t>“</a:t>
            </a:r>
            <a:r>
              <a:rPr lang="ro-RO" i="1" dirty="0" smtClean="0">
                <a:solidFill>
                  <a:srgbClr val="111111"/>
                </a:solidFill>
                <a:latin typeface="Times New Roman" panose="02020603050405020304" pitchFamily="18" charset="0"/>
                <a:cs typeface="Times New Roman" panose="02020603050405020304" pitchFamily="18" charset="0"/>
              </a:rPr>
              <a:t>Dacă un copil are în sine cheia propriei sale taine, dacă are un plan sufletesc </a:t>
            </a:r>
            <a:r>
              <a:rPr lang="ro-RO" i="1" dirty="0" err="1" smtClean="0">
                <a:solidFill>
                  <a:srgbClr val="111111"/>
                </a:solidFill>
                <a:latin typeface="Times New Roman" panose="02020603050405020304" pitchFamily="18" charset="0"/>
                <a:cs typeface="Times New Roman" panose="02020603050405020304" pitchFamily="18" charset="0"/>
              </a:rPr>
              <a:t>şi</a:t>
            </a:r>
            <a:r>
              <a:rPr lang="ro-RO" i="1" dirty="0" smtClean="0">
                <a:solidFill>
                  <a:srgbClr val="111111"/>
                </a:solidFill>
                <a:latin typeface="Times New Roman" panose="02020603050405020304" pitchFamily="18" charset="0"/>
                <a:cs typeface="Times New Roman" panose="02020603050405020304" pitchFamily="18" charset="0"/>
              </a:rPr>
              <a:t> directive de dezvoltare, acestea trebuie să fie în el </a:t>
            </a:r>
            <a:r>
              <a:rPr lang="ro-RO" i="1" dirty="0" err="1" smtClean="0">
                <a:solidFill>
                  <a:srgbClr val="111111"/>
                </a:solidFill>
                <a:latin typeface="Times New Roman" panose="02020603050405020304" pitchFamily="18" charset="0"/>
                <a:cs typeface="Times New Roman" panose="02020603050405020304" pitchFamily="18" charset="0"/>
              </a:rPr>
              <a:t>potenţiale</a:t>
            </a:r>
            <a:r>
              <a:rPr lang="ro-RO" i="1" dirty="0" smtClean="0">
                <a:solidFill>
                  <a:srgbClr val="111111"/>
                </a:solidFill>
                <a:latin typeface="Times New Roman" panose="02020603050405020304" pitchFamily="18" charset="0"/>
                <a:cs typeface="Times New Roman" panose="02020603050405020304" pitchFamily="18" charset="0"/>
              </a:rPr>
              <a:t> </a:t>
            </a:r>
            <a:r>
              <a:rPr lang="ro-RO" i="1" dirty="0" err="1" smtClean="0">
                <a:solidFill>
                  <a:srgbClr val="111111"/>
                </a:solidFill>
                <a:latin typeface="Times New Roman" panose="02020603050405020304" pitchFamily="18" charset="0"/>
                <a:cs typeface="Times New Roman" panose="02020603050405020304" pitchFamily="18" charset="0"/>
              </a:rPr>
              <a:t>şi</a:t>
            </a:r>
            <a:r>
              <a:rPr lang="ro-RO" i="1" dirty="0" smtClean="0">
                <a:solidFill>
                  <a:srgbClr val="111111"/>
                </a:solidFill>
                <a:latin typeface="Times New Roman" panose="02020603050405020304" pitchFamily="18" charset="0"/>
                <a:cs typeface="Times New Roman" panose="02020603050405020304" pitchFamily="18" charset="0"/>
              </a:rPr>
              <a:t> extrem de </a:t>
            </a:r>
            <a:r>
              <a:rPr lang="ro-RO" i="1" dirty="0" err="1" smtClean="0">
                <a:solidFill>
                  <a:srgbClr val="111111"/>
                </a:solidFill>
                <a:latin typeface="Times New Roman" panose="02020603050405020304" pitchFamily="18" charset="0"/>
                <a:cs typeface="Times New Roman" panose="02020603050405020304" pitchFamily="18" charset="0"/>
              </a:rPr>
              <a:t>gingaşe</a:t>
            </a:r>
            <a:r>
              <a:rPr lang="ro-RO" i="1" dirty="0" smtClean="0">
                <a:solidFill>
                  <a:srgbClr val="111111"/>
                </a:solidFill>
                <a:latin typeface="Times New Roman" panose="02020603050405020304" pitchFamily="18" charset="0"/>
                <a:cs typeface="Times New Roman" panose="02020603050405020304" pitchFamily="18" charset="0"/>
              </a:rPr>
              <a:t> în </a:t>
            </a:r>
            <a:r>
              <a:rPr lang="ro-RO" i="1" dirty="0" err="1" smtClean="0">
                <a:solidFill>
                  <a:srgbClr val="111111"/>
                </a:solidFill>
                <a:latin typeface="Times New Roman" panose="02020603050405020304" pitchFamily="18" charset="0"/>
                <a:cs typeface="Times New Roman" panose="02020603050405020304" pitchFamily="18" charset="0"/>
              </a:rPr>
              <a:t>sforţările</a:t>
            </a:r>
            <a:r>
              <a:rPr lang="ro-RO" i="1" dirty="0" smtClean="0">
                <a:solidFill>
                  <a:srgbClr val="111111"/>
                </a:solidFill>
                <a:latin typeface="Times New Roman" panose="02020603050405020304" pitchFamily="18" charset="0"/>
                <a:cs typeface="Times New Roman" panose="02020603050405020304" pitchFamily="18" charset="0"/>
              </a:rPr>
              <a:t> lor de împlinire. </a:t>
            </a:r>
            <a:r>
              <a:rPr lang="ro-RO" i="1" dirty="0" err="1" smtClean="0">
                <a:solidFill>
                  <a:srgbClr val="111111"/>
                </a:solidFill>
                <a:latin typeface="Times New Roman" panose="02020603050405020304" pitchFamily="18" charset="0"/>
                <a:cs typeface="Times New Roman" panose="02020603050405020304" pitchFamily="18" charset="0"/>
              </a:rPr>
              <a:t>Intervenţia</a:t>
            </a:r>
            <a:r>
              <a:rPr lang="ro-RO" i="1" dirty="0" smtClean="0">
                <a:solidFill>
                  <a:srgbClr val="111111"/>
                </a:solidFill>
                <a:latin typeface="Times New Roman" panose="02020603050405020304" pitchFamily="18" charset="0"/>
                <a:cs typeface="Times New Roman" panose="02020603050405020304" pitchFamily="18" charset="0"/>
              </a:rPr>
              <a:t> grosolană a individului adult, volitiv </a:t>
            </a:r>
            <a:r>
              <a:rPr lang="ro-RO" i="1" dirty="0" err="1" smtClean="0">
                <a:solidFill>
                  <a:srgbClr val="111111"/>
                </a:solidFill>
                <a:latin typeface="Times New Roman" panose="02020603050405020304" pitchFamily="18" charset="0"/>
                <a:cs typeface="Times New Roman" panose="02020603050405020304" pitchFamily="18" charset="0"/>
              </a:rPr>
              <a:t>şi</a:t>
            </a:r>
            <a:r>
              <a:rPr lang="ro-RO" i="1" dirty="0" smtClean="0">
                <a:solidFill>
                  <a:srgbClr val="111111"/>
                </a:solidFill>
                <a:latin typeface="Times New Roman" panose="02020603050405020304" pitchFamily="18" charset="0"/>
                <a:cs typeface="Times New Roman" panose="02020603050405020304" pitchFamily="18" charset="0"/>
              </a:rPr>
              <a:t> </a:t>
            </a:r>
            <a:r>
              <a:rPr lang="ro-RO" i="1" dirty="0" err="1" smtClean="0">
                <a:solidFill>
                  <a:srgbClr val="111111"/>
                </a:solidFill>
                <a:latin typeface="Times New Roman" panose="02020603050405020304" pitchFamily="18" charset="0"/>
                <a:cs typeface="Times New Roman" panose="02020603050405020304" pitchFamily="18" charset="0"/>
              </a:rPr>
              <a:t>ameţit</a:t>
            </a:r>
            <a:r>
              <a:rPr lang="ro-RO" i="1" dirty="0" smtClean="0">
                <a:solidFill>
                  <a:srgbClr val="111111"/>
                </a:solidFill>
                <a:latin typeface="Times New Roman" panose="02020603050405020304" pitchFamily="18" charset="0"/>
                <a:cs typeface="Times New Roman" panose="02020603050405020304" pitchFamily="18" charset="0"/>
              </a:rPr>
              <a:t> de puterea lui închipuită, poate nimici aceste planuri sau poate devia înfăptuirile ascunse; adultul poate </a:t>
            </a:r>
            <a:r>
              <a:rPr lang="ro-RO" i="1" dirty="0" err="1" smtClean="0">
                <a:solidFill>
                  <a:srgbClr val="111111"/>
                </a:solidFill>
                <a:latin typeface="Times New Roman" panose="02020603050405020304" pitchFamily="18" charset="0"/>
                <a:cs typeface="Times New Roman" panose="02020603050405020304" pitchFamily="18" charset="0"/>
              </a:rPr>
              <a:t>şterge</a:t>
            </a:r>
            <a:r>
              <a:rPr lang="ro-RO" i="1" dirty="0" smtClean="0">
                <a:solidFill>
                  <a:srgbClr val="111111"/>
                </a:solidFill>
                <a:latin typeface="Times New Roman" panose="02020603050405020304" pitchFamily="18" charset="0"/>
                <a:cs typeface="Times New Roman" panose="02020603050405020304" pitchFamily="18" charset="0"/>
              </a:rPr>
              <a:t> planul dumnezeiesc, încă de la început </a:t>
            </a:r>
            <a:r>
              <a:rPr lang="ro-RO" i="1" dirty="0" err="1" smtClean="0">
                <a:solidFill>
                  <a:srgbClr val="111111"/>
                </a:solidFill>
                <a:latin typeface="Times New Roman" panose="02020603050405020304" pitchFamily="18" charset="0"/>
                <a:cs typeface="Times New Roman" panose="02020603050405020304" pitchFamily="18" charset="0"/>
              </a:rPr>
              <a:t>şi</a:t>
            </a:r>
            <a:r>
              <a:rPr lang="ro-RO" i="1" dirty="0" smtClean="0">
                <a:solidFill>
                  <a:srgbClr val="111111"/>
                </a:solidFill>
                <a:latin typeface="Times New Roman" panose="02020603050405020304" pitchFamily="18" charset="0"/>
                <a:cs typeface="Times New Roman" panose="02020603050405020304" pitchFamily="18" charset="0"/>
              </a:rPr>
              <a:t>, în felul acesta, din </a:t>
            </a:r>
            <a:r>
              <a:rPr lang="ro-RO" i="1" dirty="0" err="1" smtClean="0">
                <a:solidFill>
                  <a:srgbClr val="111111"/>
                </a:solidFill>
                <a:latin typeface="Times New Roman" panose="02020603050405020304" pitchFamily="18" charset="0"/>
                <a:cs typeface="Times New Roman" panose="02020603050405020304" pitchFamily="18" charset="0"/>
              </a:rPr>
              <a:t>generaţie</a:t>
            </a:r>
            <a:r>
              <a:rPr lang="ro-RO" i="1" dirty="0" smtClean="0">
                <a:solidFill>
                  <a:srgbClr val="111111"/>
                </a:solidFill>
                <a:latin typeface="Times New Roman" panose="02020603050405020304" pitchFamily="18" charset="0"/>
                <a:cs typeface="Times New Roman" panose="02020603050405020304" pitchFamily="18" charset="0"/>
              </a:rPr>
              <a:t> în </a:t>
            </a:r>
            <a:r>
              <a:rPr lang="ro-RO" i="1" dirty="0" err="1" smtClean="0">
                <a:solidFill>
                  <a:srgbClr val="111111"/>
                </a:solidFill>
                <a:latin typeface="Times New Roman" panose="02020603050405020304" pitchFamily="18" charset="0"/>
                <a:cs typeface="Times New Roman" panose="02020603050405020304" pitchFamily="18" charset="0"/>
              </a:rPr>
              <a:t>generaţie</a:t>
            </a:r>
            <a:r>
              <a:rPr lang="ro-RO" i="1" dirty="0" smtClean="0">
                <a:solidFill>
                  <a:srgbClr val="111111"/>
                </a:solidFill>
                <a:latin typeface="Times New Roman" panose="02020603050405020304" pitchFamily="18" charset="0"/>
                <a:cs typeface="Times New Roman" panose="02020603050405020304" pitchFamily="18" charset="0"/>
              </a:rPr>
              <a:t>, omul se îndepărtează tot mai mult de ceea ce ar trebui să fie.</a:t>
            </a:r>
            <a:r>
              <a:rPr lang="en-US" i="1" dirty="0" smtClean="0">
                <a:solidFill>
                  <a:srgbClr val="111111"/>
                </a:solidFill>
                <a:latin typeface="Times New Roman" panose="02020603050405020304" pitchFamily="18" charset="0"/>
                <a:cs typeface="Times New Roman" panose="02020603050405020304" pitchFamily="18" charset="0"/>
              </a:rPr>
              <a:t>”</a:t>
            </a:r>
            <a:endParaRPr lang="ro-RO" i="1" dirty="0" smtClean="0">
              <a:solidFill>
                <a:srgbClr val="111111"/>
              </a:solidFill>
              <a:latin typeface="Times New Roman" panose="02020603050405020304" pitchFamily="18" charset="0"/>
              <a:cs typeface="Times New Roman" panose="02020603050405020304" pitchFamily="18" charset="0"/>
            </a:endParaRPr>
          </a:p>
          <a:p>
            <a:pPr algn="r"/>
            <a:r>
              <a:rPr lang="ro-RO" i="1" dirty="0" smtClean="0">
                <a:solidFill>
                  <a:srgbClr val="111111"/>
                </a:solidFill>
                <a:latin typeface="Alegreya"/>
              </a:rPr>
              <a:t> </a:t>
            </a:r>
            <a:r>
              <a:rPr lang="ro-RO" dirty="0" smtClean="0">
                <a:solidFill>
                  <a:srgbClr val="111111"/>
                </a:solidFill>
                <a:latin typeface="Times New Roman" panose="02020603050405020304" pitchFamily="18" charset="0"/>
                <a:cs typeface="Times New Roman" panose="02020603050405020304" pitchFamily="18" charset="0"/>
              </a:rPr>
              <a:t>(</a:t>
            </a:r>
            <a:r>
              <a:rPr lang="ro-RO" dirty="0">
                <a:solidFill>
                  <a:srgbClr val="111111"/>
                </a:solidFill>
                <a:latin typeface="Times New Roman" panose="02020603050405020304" pitchFamily="18" charset="0"/>
                <a:cs typeface="Times New Roman" panose="02020603050405020304" pitchFamily="18" charset="0"/>
              </a:rPr>
              <a:t>Maria </a:t>
            </a:r>
            <a:r>
              <a:rPr lang="ro-RO" dirty="0" err="1">
                <a:solidFill>
                  <a:srgbClr val="111111"/>
                </a:solidFill>
                <a:latin typeface="Times New Roman" panose="02020603050405020304" pitchFamily="18" charset="0"/>
                <a:cs typeface="Times New Roman" panose="02020603050405020304" pitchFamily="18" charset="0"/>
              </a:rPr>
              <a:t>Montessori</a:t>
            </a:r>
            <a:r>
              <a:rPr lang="ro-RO" dirty="0">
                <a:solidFill>
                  <a:srgbClr val="111111"/>
                </a:solidFill>
                <a:latin typeface="Times New Roman" panose="02020603050405020304" pitchFamily="18" charset="0"/>
                <a:cs typeface="Times New Roman" panose="02020603050405020304" pitchFamily="18" charset="0"/>
              </a:rPr>
              <a:t> – Taina Copilăriei)</a:t>
            </a:r>
            <a:endParaRPr lang="ro-RO" dirty="0">
              <a:latin typeface="Times New Roman" panose="02020603050405020304" pitchFamily="18" charset="0"/>
              <a:cs typeface="Times New Roman" panose="02020603050405020304" pitchFamily="18" charset="0"/>
            </a:endParaRPr>
          </a:p>
          <a:p>
            <a:pPr algn="just"/>
            <a:endParaRPr lang="ro-RO" dirty="0"/>
          </a:p>
        </p:txBody>
      </p:sp>
      <p:sp>
        <p:nvSpPr>
          <p:cNvPr id="5" name="Rectangle 4"/>
          <p:cNvSpPr/>
          <p:nvPr/>
        </p:nvSpPr>
        <p:spPr>
          <a:xfrm>
            <a:off x="5943600" y="3215418"/>
            <a:ext cx="6248400" cy="1200329"/>
          </a:xfrm>
          <a:prstGeom prst="rect">
            <a:avLst/>
          </a:prstGeom>
        </p:spPr>
        <p:txBody>
          <a:bodyPr wrap="square">
            <a:spAutoFit/>
          </a:bodyPr>
          <a:lstStyle/>
          <a:p>
            <a:pPr algn="just"/>
            <a:r>
              <a:rPr lang="en-US" i="1" dirty="0" smtClean="0">
                <a:latin typeface="Times New Roman" panose="02020603050405020304" pitchFamily="18" charset="0"/>
                <a:cs typeface="Times New Roman" panose="02020603050405020304" pitchFamily="18" charset="0"/>
              </a:rPr>
              <a:t>“</a:t>
            </a:r>
            <a:r>
              <a:rPr lang="ro-RO" i="1" dirty="0" smtClean="0">
                <a:latin typeface="Times New Roman" panose="02020603050405020304" pitchFamily="18" charset="0"/>
                <a:cs typeface="Times New Roman" panose="02020603050405020304" pitchFamily="18" charset="0"/>
              </a:rPr>
              <a:t>Trebuie să ajutăm copilul să </a:t>
            </a:r>
            <a:r>
              <a:rPr lang="ro-RO" i="1" dirty="0" err="1" smtClean="0">
                <a:latin typeface="Times New Roman" panose="02020603050405020304" pitchFamily="18" charset="0"/>
                <a:cs typeface="Times New Roman" panose="02020603050405020304" pitchFamily="18" charset="0"/>
              </a:rPr>
              <a:t>acţioneze</a:t>
            </a:r>
            <a:r>
              <a:rPr lang="ro-RO" i="1" dirty="0" smtClean="0">
                <a:latin typeface="Times New Roman" panose="02020603050405020304" pitchFamily="18" charset="0"/>
                <a:cs typeface="Times New Roman" panose="02020603050405020304" pitchFamily="18" charset="0"/>
              </a:rPr>
              <a:t> singur, să voiască singur, să gândească singur; aceasta este arta celor ce aspiră să slujească spiritual.</a:t>
            </a:r>
            <a:r>
              <a:rPr lang="en-US" i="1" dirty="0" smtClean="0">
                <a:latin typeface="Times New Roman" panose="02020603050405020304" pitchFamily="18" charset="0"/>
                <a:cs typeface="Times New Roman" panose="02020603050405020304" pitchFamily="18" charset="0"/>
              </a:rPr>
              <a:t>”</a:t>
            </a:r>
            <a:endParaRPr lang="ro-RO" i="1" dirty="0" smtClean="0">
              <a:latin typeface="Times New Roman" panose="02020603050405020304" pitchFamily="18" charset="0"/>
              <a:cs typeface="Times New Roman" panose="02020603050405020304" pitchFamily="18" charset="0"/>
            </a:endParaRPr>
          </a:p>
          <a:p>
            <a:pPr algn="r"/>
            <a:r>
              <a:rPr lang="ro-RO" dirty="0" smtClean="0">
                <a:solidFill>
                  <a:srgbClr val="111111"/>
                </a:solidFill>
                <a:latin typeface="Times New Roman" panose="02020603050405020304" pitchFamily="18" charset="0"/>
                <a:cs typeface="Times New Roman" panose="02020603050405020304" pitchFamily="18" charset="0"/>
              </a:rPr>
              <a:t>(Maria </a:t>
            </a:r>
            <a:r>
              <a:rPr lang="ro-RO" dirty="0" err="1" smtClean="0">
                <a:solidFill>
                  <a:srgbClr val="111111"/>
                </a:solidFill>
                <a:latin typeface="Times New Roman" panose="02020603050405020304" pitchFamily="18" charset="0"/>
                <a:cs typeface="Times New Roman" panose="02020603050405020304" pitchFamily="18" charset="0"/>
              </a:rPr>
              <a:t>Montessori</a:t>
            </a:r>
            <a:r>
              <a:rPr lang="ro-RO" dirty="0" smtClean="0">
                <a:solidFill>
                  <a:srgbClr val="111111"/>
                </a:solidFill>
                <a:latin typeface="Times New Roman" panose="02020603050405020304" pitchFamily="18" charset="0"/>
                <a:cs typeface="Times New Roman" panose="02020603050405020304" pitchFamily="18" charset="0"/>
              </a:rPr>
              <a:t> – Taina Copilăriei)</a:t>
            </a:r>
            <a:endParaRPr lang="ro-RO" dirty="0">
              <a:latin typeface="Times New Roman" panose="02020603050405020304" pitchFamily="18" charset="0"/>
              <a:cs typeface="Times New Roman" panose="02020603050405020304" pitchFamily="18" charset="0"/>
            </a:endParaRPr>
          </a:p>
        </p:txBody>
      </p:sp>
      <p:sp>
        <p:nvSpPr>
          <p:cNvPr id="6" name="Rectangle 5"/>
          <p:cNvSpPr/>
          <p:nvPr/>
        </p:nvSpPr>
        <p:spPr>
          <a:xfrm>
            <a:off x="2433099" y="4784966"/>
            <a:ext cx="7505017" cy="1223946"/>
          </a:xfrm>
          <a:prstGeom prst="rect">
            <a:avLst/>
          </a:prstGeom>
        </p:spPr>
        <p:txBody>
          <a:bodyPr wrap="square">
            <a:spAutoFit/>
          </a:bodyPr>
          <a:lstStyle/>
          <a:p>
            <a:pPr algn="just"/>
            <a:r>
              <a:rPr lang="en-US" i="1" dirty="0" smtClean="0">
                <a:latin typeface="Times New Roman" panose="02020603050405020304" pitchFamily="18" charset="0"/>
                <a:cs typeface="Times New Roman" panose="02020603050405020304" pitchFamily="18" charset="0"/>
              </a:rPr>
              <a:t>“</a:t>
            </a:r>
            <a:r>
              <a:rPr lang="ro-RO" i="1" dirty="0" smtClean="0">
                <a:latin typeface="Times New Roman" panose="02020603050405020304" pitchFamily="18" charset="0"/>
                <a:cs typeface="Times New Roman" panose="02020603050405020304" pitchFamily="18" charset="0"/>
              </a:rPr>
              <a:t>Adultul </a:t>
            </a:r>
            <a:r>
              <a:rPr lang="ro-RO" i="1" dirty="0">
                <a:latin typeface="Times New Roman" panose="02020603050405020304" pitchFamily="18" charset="0"/>
                <a:cs typeface="Times New Roman" panose="02020603050405020304" pitchFamily="18" charset="0"/>
              </a:rPr>
              <a:t>crede că el ar fi plăsmuitorul copilului, făuritorul </a:t>
            </a:r>
            <a:r>
              <a:rPr lang="ro-RO" i="1" dirty="0" err="1">
                <a:latin typeface="Times New Roman" panose="02020603050405020304" pitchFamily="18" charset="0"/>
                <a:cs typeface="Times New Roman" panose="02020603050405020304" pitchFamily="18" charset="0"/>
              </a:rPr>
              <a:t>vieţii</a:t>
            </a:r>
            <a:r>
              <a:rPr lang="ro-RO" i="1" dirty="0">
                <a:latin typeface="Times New Roman" panose="02020603050405020304" pitchFamily="18" charset="0"/>
                <a:cs typeface="Times New Roman" panose="02020603050405020304" pitchFamily="18" charset="0"/>
              </a:rPr>
              <a:t> lui </a:t>
            </a:r>
            <a:r>
              <a:rPr lang="ro-RO" i="1" dirty="0" err="1">
                <a:latin typeface="Times New Roman" panose="02020603050405020304" pitchFamily="18" charset="0"/>
                <a:cs typeface="Times New Roman" panose="02020603050405020304" pitchFamily="18" charset="0"/>
              </a:rPr>
              <a:t>sufleteşti</a:t>
            </a:r>
            <a:r>
              <a:rPr lang="ro-RO" i="1" dirty="0">
                <a:latin typeface="Times New Roman" panose="02020603050405020304" pitchFamily="18" charset="0"/>
                <a:cs typeface="Times New Roman" panose="02020603050405020304" pitchFamily="18" charset="0"/>
              </a:rPr>
              <a:t>; crede că poate </a:t>
            </a:r>
            <a:r>
              <a:rPr lang="ro-RO" i="1" dirty="0" err="1">
                <a:latin typeface="Times New Roman" panose="02020603050405020304" pitchFamily="18" charset="0"/>
                <a:cs typeface="Times New Roman" panose="02020603050405020304" pitchFamily="18" charset="0"/>
              </a:rPr>
              <a:t>săvârşi</a:t>
            </a:r>
            <a:r>
              <a:rPr lang="ro-RO" i="1" dirty="0">
                <a:latin typeface="Times New Roman" panose="02020603050405020304" pitchFamily="18" charset="0"/>
                <a:cs typeface="Times New Roman" panose="02020603050405020304" pitchFamily="18" charset="0"/>
              </a:rPr>
              <a:t> din exterior o operă creatoare, dând stimuli, directive </a:t>
            </a:r>
            <a:r>
              <a:rPr lang="ro-RO" i="1" dirty="0" err="1">
                <a:latin typeface="Times New Roman" panose="02020603050405020304" pitchFamily="18" charset="0"/>
                <a:cs typeface="Times New Roman" panose="02020603050405020304" pitchFamily="18" charset="0"/>
              </a:rPr>
              <a:t>şi</a:t>
            </a:r>
            <a:r>
              <a:rPr lang="ro-RO" i="1" dirty="0">
                <a:latin typeface="Times New Roman" panose="02020603050405020304" pitchFamily="18" charset="0"/>
                <a:cs typeface="Times New Roman" panose="02020603050405020304" pitchFamily="18" charset="0"/>
              </a:rPr>
              <a:t> sugestii spre a dezvolta în copil </a:t>
            </a:r>
            <a:r>
              <a:rPr lang="ro-RO" i="1" dirty="0" err="1">
                <a:latin typeface="Times New Roman" panose="02020603050405020304" pitchFamily="18" charset="0"/>
                <a:cs typeface="Times New Roman" panose="02020603050405020304" pitchFamily="18" charset="0"/>
              </a:rPr>
              <a:t>inteligenţă</a:t>
            </a:r>
            <a:r>
              <a:rPr lang="ro-RO" i="1" dirty="0">
                <a:latin typeface="Times New Roman" panose="02020603050405020304" pitchFamily="18" charset="0"/>
                <a:cs typeface="Times New Roman" panose="02020603050405020304" pitchFamily="18" charset="0"/>
              </a:rPr>
              <a:t>, sentiment </a:t>
            </a:r>
            <a:r>
              <a:rPr lang="ro-RO" i="1" dirty="0" err="1">
                <a:latin typeface="Times New Roman" panose="02020603050405020304" pitchFamily="18" charset="0"/>
                <a:cs typeface="Times New Roman" panose="02020603050405020304" pitchFamily="18" charset="0"/>
              </a:rPr>
              <a:t>şi</a:t>
            </a:r>
            <a:r>
              <a:rPr lang="ro-RO" i="1" dirty="0">
                <a:latin typeface="Times New Roman" panose="02020603050405020304" pitchFamily="18" charset="0"/>
                <a:cs typeface="Times New Roman" panose="02020603050405020304" pitchFamily="18" charset="0"/>
              </a:rPr>
              <a:t> </a:t>
            </a:r>
            <a:r>
              <a:rPr lang="ro-RO" i="1" dirty="0" err="1">
                <a:latin typeface="Times New Roman" panose="02020603050405020304" pitchFamily="18" charset="0"/>
                <a:cs typeface="Times New Roman" panose="02020603050405020304" pitchFamily="18" charset="0"/>
              </a:rPr>
              <a:t>voinţă</a:t>
            </a:r>
            <a:r>
              <a:rPr lang="ro-RO" i="1" dirty="0" smtClean="0">
                <a:latin typeface="Times New Roman" panose="02020603050405020304" pitchFamily="18" charset="0"/>
                <a:cs typeface="Times New Roman" panose="02020603050405020304" pitchFamily="18" charset="0"/>
              </a:rPr>
              <a:t>.</a:t>
            </a:r>
            <a:r>
              <a:rPr lang="en-US" i="1" dirty="0" smtClean="0">
                <a:latin typeface="Times New Roman" panose="02020603050405020304" pitchFamily="18" charset="0"/>
                <a:cs typeface="Times New Roman" panose="02020603050405020304" pitchFamily="18" charset="0"/>
              </a:rPr>
              <a:t>”</a:t>
            </a:r>
            <a:endParaRPr lang="ro-RO" i="1" dirty="0" smtClean="0">
              <a:latin typeface="Times New Roman" panose="02020603050405020304" pitchFamily="18" charset="0"/>
              <a:cs typeface="Times New Roman" panose="02020603050405020304" pitchFamily="18" charset="0"/>
            </a:endParaRPr>
          </a:p>
          <a:p>
            <a:pPr algn="r"/>
            <a:r>
              <a:rPr lang="ro-RO" dirty="0" smtClean="0">
                <a:solidFill>
                  <a:srgbClr val="111111"/>
                </a:solidFill>
                <a:latin typeface="Times New Roman" panose="02020603050405020304" pitchFamily="18" charset="0"/>
                <a:cs typeface="Times New Roman" panose="02020603050405020304" pitchFamily="18" charset="0"/>
              </a:rPr>
              <a:t>(</a:t>
            </a:r>
            <a:r>
              <a:rPr lang="ro-RO" dirty="0">
                <a:solidFill>
                  <a:srgbClr val="111111"/>
                </a:solidFill>
                <a:latin typeface="Times New Roman" panose="02020603050405020304" pitchFamily="18" charset="0"/>
                <a:cs typeface="Times New Roman" panose="02020603050405020304" pitchFamily="18" charset="0"/>
              </a:rPr>
              <a:t>Maria </a:t>
            </a:r>
            <a:r>
              <a:rPr lang="ro-RO" dirty="0" err="1">
                <a:solidFill>
                  <a:srgbClr val="111111"/>
                </a:solidFill>
                <a:latin typeface="Times New Roman" panose="02020603050405020304" pitchFamily="18" charset="0"/>
                <a:cs typeface="Times New Roman" panose="02020603050405020304" pitchFamily="18" charset="0"/>
              </a:rPr>
              <a:t>Montessori</a:t>
            </a:r>
            <a:r>
              <a:rPr lang="ro-RO" dirty="0">
                <a:solidFill>
                  <a:srgbClr val="111111"/>
                </a:solidFill>
                <a:latin typeface="Times New Roman" panose="02020603050405020304" pitchFamily="18" charset="0"/>
                <a:cs typeface="Times New Roman" panose="02020603050405020304" pitchFamily="18" charset="0"/>
              </a:rPr>
              <a:t> – Taina Copilăriei</a:t>
            </a:r>
            <a:r>
              <a:rPr lang="ro-RO" dirty="0" smtClean="0">
                <a:solidFill>
                  <a:srgbClr val="111111"/>
                </a:solidFill>
                <a:latin typeface="Times New Roman" panose="02020603050405020304" pitchFamily="18" charset="0"/>
                <a:cs typeface="Times New Roman" panose="02020603050405020304" pitchFamily="18" charset="0"/>
              </a:rPr>
              <a:t>)</a:t>
            </a:r>
            <a:endParaRPr lang="ro-RO"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13686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519311"/>
            <a:ext cx="4178104" cy="5078313"/>
          </a:xfrm>
          <a:prstGeom prst="rect">
            <a:avLst/>
          </a:prstGeom>
        </p:spPr>
        <p:txBody>
          <a:bodyPr wrap="square">
            <a:spAutoFit/>
          </a:bodyPr>
          <a:lstStyle/>
          <a:p>
            <a:pPr marL="742950" lvl="1" indent="-285750" algn="just">
              <a:buFont typeface="Wingdings" panose="05000000000000000000" pitchFamily="2" charset="2"/>
              <a:buChar char="v"/>
            </a:pPr>
            <a:r>
              <a:rPr lang="ro-RO" dirty="0" err="1" smtClean="0">
                <a:latin typeface="Times New Roman" panose="02020603050405020304" pitchFamily="18" charset="0"/>
                <a:cs typeface="Times New Roman" panose="02020603050405020304" pitchFamily="18" charset="0"/>
              </a:rPr>
              <a:t>Educaţia</a:t>
            </a:r>
            <a:r>
              <a:rPr lang="ro-RO" dirty="0" smtClean="0">
                <a:latin typeface="Times New Roman" panose="02020603050405020304" pitchFamily="18" charset="0"/>
                <a:cs typeface="Times New Roman" panose="02020603050405020304" pitchFamily="18" charset="0"/>
              </a:rPr>
              <a:t> </a:t>
            </a:r>
            <a:r>
              <a:rPr lang="ro-RO" dirty="0" err="1" smtClean="0">
                <a:latin typeface="Times New Roman" panose="02020603050405020304" pitchFamily="18" charset="0"/>
                <a:cs typeface="Times New Roman" panose="02020603050405020304" pitchFamily="18" charset="0"/>
              </a:rPr>
              <a:t>Montessori</a:t>
            </a:r>
            <a:r>
              <a:rPr lang="ro-RO" dirty="0" smtClean="0">
                <a:latin typeface="Times New Roman" panose="02020603050405020304" pitchFamily="18" charset="0"/>
                <a:cs typeface="Times New Roman" panose="02020603050405020304" pitchFamily="18" charset="0"/>
              </a:rPr>
              <a:t> </a:t>
            </a:r>
            <a:r>
              <a:rPr lang="ro-RO" dirty="0" err="1" smtClean="0">
                <a:latin typeface="Times New Roman" panose="02020603050405020304" pitchFamily="18" charset="0"/>
                <a:cs typeface="Times New Roman" panose="02020603050405020304" pitchFamily="18" charset="0"/>
              </a:rPr>
              <a:t>urmăreşte</a:t>
            </a:r>
            <a:r>
              <a:rPr lang="ro-RO" dirty="0" smtClean="0">
                <a:latin typeface="Times New Roman" panose="02020603050405020304" pitchFamily="18" charset="0"/>
                <a:cs typeface="Times New Roman" panose="02020603050405020304" pitchFamily="18" charset="0"/>
              </a:rPr>
              <a:t> un scop </a:t>
            </a:r>
            <a:r>
              <a:rPr lang="ro-RO" dirty="0" err="1" smtClean="0">
                <a:latin typeface="Times New Roman" panose="02020603050405020304" pitchFamily="18" charset="0"/>
                <a:cs typeface="Times New Roman" panose="02020603050405020304" pitchFamily="18" charset="0"/>
              </a:rPr>
              <a:t>ambiţios</a:t>
            </a:r>
            <a:r>
              <a:rPr lang="ro-RO" dirty="0" smtClean="0">
                <a:latin typeface="Times New Roman" panose="02020603050405020304" pitchFamily="18" charset="0"/>
                <a:cs typeface="Times New Roman" panose="02020603050405020304" pitchFamily="18" charset="0"/>
              </a:rPr>
              <a:t>: să ajute la dezvoltarea copilului într-o </a:t>
            </a:r>
            <a:r>
              <a:rPr lang="ro-RO" dirty="0" err="1" smtClean="0">
                <a:latin typeface="Times New Roman" panose="02020603050405020304" pitchFamily="18" charset="0"/>
                <a:cs typeface="Times New Roman" panose="02020603050405020304" pitchFamily="18" charset="0"/>
              </a:rPr>
              <a:t>fiinţă</a:t>
            </a:r>
            <a:r>
              <a:rPr lang="ro-RO" dirty="0" smtClean="0">
                <a:latin typeface="Times New Roman" panose="02020603050405020304" pitchFamily="18" charset="0"/>
                <a:cs typeface="Times New Roman" panose="02020603050405020304" pitchFamily="18" charset="0"/>
              </a:rPr>
              <a:t> umană adultă completă, confortabilă cu sine, cu societatea </a:t>
            </a:r>
            <a:r>
              <a:rPr lang="ro-RO" dirty="0" err="1" smtClean="0">
                <a:latin typeface="Times New Roman" panose="02020603050405020304" pitchFamily="18" charset="0"/>
                <a:cs typeface="Times New Roman" panose="02020603050405020304" pitchFamily="18" charset="0"/>
              </a:rPr>
              <a:t>şi</a:t>
            </a:r>
            <a:r>
              <a:rPr lang="ro-RO" dirty="0" smtClean="0">
                <a:latin typeface="Times New Roman" panose="02020603050405020304" pitchFamily="18" charset="0"/>
                <a:cs typeface="Times New Roman" panose="02020603050405020304" pitchFamily="18" charset="0"/>
              </a:rPr>
              <a:t> cu umanitatea în ansamblul ei. </a:t>
            </a:r>
          </a:p>
          <a:p>
            <a:pPr marL="742950" lvl="1" indent="-285750" algn="just">
              <a:buFont typeface="Wingdings" panose="05000000000000000000" pitchFamily="2" charset="2"/>
              <a:buChar char="v"/>
            </a:pPr>
            <a:endParaRPr lang="ro-RO" dirty="0">
              <a:latin typeface="Times New Roman" panose="02020603050405020304" pitchFamily="18" charset="0"/>
              <a:cs typeface="Times New Roman" panose="02020603050405020304" pitchFamily="18" charset="0"/>
            </a:endParaRPr>
          </a:p>
          <a:p>
            <a:pPr marL="742950" lvl="1" indent="-285750" algn="just">
              <a:buFont typeface="Wingdings" panose="05000000000000000000" pitchFamily="2" charset="2"/>
              <a:buChar char="v"/>
            </a:pPr>
            <a:r>
              <a:rPr lang="ro-RO" dirty="0" smtClean="0">
                <a:latin typeface="Times New Roman" panose="02020603050405020304" pitchFamily="18" charset="0"/>
                <a:cs typeface="Times New Roman" panose="02020603050405020304" pitchFamily="18" charset="0"/>
              </a:rPr>
              <a:t>Abordarea </a:t>
            </a:r>
            <a:r>
              <a:rPr lang="ro-RO" dirty="0" err="1" smtClean="0">
                <a:latin typeface="Times New Roman" panose="02020603050405020304" pitchFamily="18" charset="0"/>
                <a:cs typeface="Times New Roman" panose="02020603050405020304" pitchFamily="18" charset="0"/>
              </a:rPr>
              <a:t>Montessori</a:t>
            </a:r>
            <a:r>
              <a:rPr lang="ro-RO" dirty="0" smtClean="0">
                <a:latin typeface="Times New Roman" panose="02020603050405020304" pitchFamily="18" charset="0"/>
                <a:cs typeface="Times New Roman" panose="02020603050405020304" pitchFamily="18" charset="0"/>
              </a:rPr>
              <a:t> se concentrează pe </a:t>
            </a:r>
            <a:r>
              <a:rPr lang="ro-RO" dirty="0" err="1" smtClean="0">
                <a:latin typeface="Times New Roman" panose="02020603050405020304" pitchFamily="18" charset="0"/>
                <a:cs typeface="Times New Roman" panose="02020603050405020304" pitchFamily="18" charset="0"/>
              </a:rPr>
              <a:t>susţinerea</a:t>
            </a:r>
            <a:r>
              <a:rPr lang="ro-RO" dirty="0" smtClean="0">
                <a:latin typeface="Times New Roman" panose="02020603050405020304" pitchFamily="18" charset="0"/>
                <a:cs typeface="Times New Roman" panose="02020603050405020304" pitchFamily="18" charset="0"/>
              </a:rPr>
              <a:t> </a:t>
            </a:r>
            <a:r>
              <a:rPr lang="ro-RO" dirty="0" err="1" smtClean="0">
                <a:latin typeface="Times New Roman" panose="02020603050405020304" pitchFamily="18" charset="0"/>
                <a:cs typeface="Times New Roman" panose="02020603050405020304" pitchFamily="18" charset="0"/>
              </a:rPr>
              <a:t>şi</a:t>
            </a:r>
            <a:r>
              <a:rPr lang="ro-RO" dirty="0" smtClean="0">
                <a:latin typeface="Times New Roman" panose="02020603050405020304" pitchFamily="18" charset="0"/>
                <a:cs typeface="Times New Roman" panose="02020603050405020304" pitchFamily="18" charset="0"/>
              </a:rPr>
              <a:t> sprijinirea procesului natural de dezvoltare a </a:t>
            </a:r>
            <a:r>
              <a:rPr lang="ro-RO" dirty="0" err="1" smtClean="0">
                <a:latin typeface="Times New Roman" panose="02020603050405020304" pitchFamily="18" charset="0"/>
                <a:cs typeface="Times New Roman" panose="02020603050405020304" pitchFamily="18" charset="0"/>
              </a:rPr>
              <a:t>fiinţei</a:t>
            </a:r>
            <a:r>
              <a:rPr lang="ro-RO" dirty="0" smtClean="0">
                <a:latin typeface="Times New Roman" panose="02020603050405020304" pitchFamily="18" charset="0"/>
                <a:cs typeface="Times New Roman" panose="02020603050405020304" pitchFamily="18" charset="0"/>
              </a:rPr>
              <a:t> umane. Acest lucru se realizează prin </a:t>
            </a:r>
            <a:r>
              <a:rPr lang="ro-RO" dirty="0" err="1" smtClean="0">
                <a:latin typeface="Times New Roman" panose="02020603050405020304" pitchFamily="18" charset="0"/>
                <a:cs typeface="Times New Roman" panose="02020603050405020304" pitchFamily="18" charset="0"/>
              </a:rPr>
              <a:t>înţelegerea</a:t>
            </a:r>
            <a:r>
              <a:rPr lang="ro-RO" dirty="0" smtClean="0">
                <a:latin typeface="Times New Roman" panose="02020603050405020304" pitchFamily="18" charset="0"/>
                <a:cs typeface="Times New Roman" panose="02020603050405020304" pitchFamily="18" charset="0"/>
              </a:rPr>
              <a:t> faptului că </a:t>
            </a:r>
            <a:r>
              <a:rPr lang="ro-RO" dirty="0" err="1" smtClean="0">
                <a:latin typeface="Times New Roman" panose="02020603050405020304" pitchFamily="18" charset="0"/>
                <a:cs typeface="Times New Roman" panose="02020603050405020304" pitchFamily="18" charset="0"/>
              </a:rPr>
              <a:t>fiinţa</a:t>
            </a:r>
            <a:r>
              <a:rPr lang="ro-RO" dirty="0" smtClean="0">
                <a:latin typeface="Times New Roman" panose="02020603050405020304" pitchFamily="18" charset="0"/>
                <a:cs typeface="Times New Roman" panose="02020603050405020304" pitchFamily="18" charset="0"/>
              </a:rPr>
              <a:t> umană complet dezvoltată are, astfel, o mai mare </a:t>
            </a:r>
            <a:r>
              <a:rPr lang="ro-RO" dirty="0" err="1" smtClean="0">
                <a:latin typeface="Times New Roman" panose="02020603050405020304" pitchFamily="18" charset="0"/>
                <a:cs typeface="Times New Roman" panose="02020603050405020304" pitchFamily="18" charset="0"/>
              </a:rPr>
              <a:t>predispoziţie</a:t>
            </a:r>
            <a:r>
              <a:rPr lang="ro-RO" dirty="0" smtClean="0">
                <a:latin typeface="Times New Roman" panose="02020603050405020304" pitchFamily="18" charset="0"/>
                <a:cs typeface="Times New Roman" panose="02020603050405020304" pitchFamily="18" charset="0"/>
              </a:rPr>
              <a:t> către a </a:t>
            </a:r>
            <a:r>
              <a:rPr lang="ro-RO" dirty="0" err="1" smtClean="0">
                <a:latin typeface="Times New Roman" panose="02020603050405020304" pitchFamily="18" charset="0"/>
                <a:cs typeface="Times New Roman" panose="02020603050405020304" pitchFamily="18" charset="0"/>
              </a:rPr>
              <a:t>învăţa</a:t>
            </a:r>
            <a:r>
              <a:rPr lang="ro-RO" dirty="0" smtClean="0">
                <a:latin typeface="Times New Roman" panose="02020603050405020304" pitchFamily="18" charset="0"/>
                <a:cs typeface="Times New Roman" panose="02020603050405020304" pitchFamily="18" charset="0"/>
              </a:rPr>
              <a:t> lucrurile de care are nevoie pentru a deveni un membru integrat în societate. </a:t>
            </a:r>
            <a:endParaRPr lang="en-US" dirty="0" smtClean="0">
              <a:latin typeface="Times New Roman" panose="02020603050405020304" pitchFamily="18" charset="0"/>
              <a:cs typeface="Times New Roman" panose="02020603050405020304" pitchFamily="18" charset="0"/>
            </a:endParaRPr>
          </a:p>
        </p:txBody>
      </p:sp>
      <p:sp>
        <p:nvSpPr>
          <p:cNvPr id="3" name="Rectangle 2"/>
          <p:cNvSpPr/>
          <p:nvPr/>
        </p:nvSpPr>
        <p:spPr>
          <a:xfrm>
            <a:off x="7680958" y="1519311"/>
            <a:ext cx="4107767" cy="5078313"/>
          </a:xfrm>
          <a:prstGeom prst="rect">
            <a:avLst/>
          </a:prstGeom>
        </p:spPr>
        <p:txBody>
          <a:bodyPr wrap="square">
            <a:spAutoFit/>
          </a:bodyPr>
          <a:lstStyle/>
          <a:p>
            <a:pPr lvl="1" algn="just"/>
            <a:r>
              <a:rPr lang="ro-RO" dirty="0">
                <a:latin typeface="Times New Roman" panose="02020603050405020304" pitchFamily="18" charset="0"/>
                <a:cs typeface="Times New Roman" panose="02020603050405020304" pitchFamily="18" charset="0"/>
              </a:rPr>
              <a:t>I</a:t>
            </a:r>
            <a:r>
              <a:rPr lang="ro-RO" dirty="0" smtClean="0">
                <a:latin typeface="Times New Roman" panose="02020603050405020304" pitchFamily="18" charset="0"/>
                <a:cs typeface="Times New Roman" panose="02020603050405020304" pitchFamily="18" charset="0"/>
              </a:rPr>
              <a:t>deile-cheie </a:t>
            </a:r>
            <a:r>
              <a:rPr lang="ro-RO" dirty="0" err="1" smtClean="0">
                <a:latin typeface="Times New Roman" panose="02020603050405020304" pitchFamily="18" charset="0"/>
                <a:cs typeface="Times New Roman" panose="02020603050405020304" pitchFamily="18" charset="0"/>
              </a:rPr>
              <a:t>Montessori</a:t>
            </a:r>
            <a:r>
              <a:rPr lang="ro-RO" dirty="0" smtClean="0">
                <a:latin typeface="Times New Roman" panose="02020603050405020304" pitchFamily="18" charset="0"/>
                <a:cs typeface="Times New Roman" panose="02020603050405020304" pitchFamily="18" charset="0"/>
              </a:rPr>
              <a:t> s-au născut din observarea copiilor în diferite culturi </a:t>
            </a:r>
            <a:r>
              <a:rPr lang="ro-RO" dirty="0" err="1" smtClean="0">
                <a:latin typeface="Times New Roman" panose="02020603050405020304" pitchFamily="18" charset="0"/>
                <a:cs typeface="Times New Roman" panose="02020603050405020304" pitchFamily="18" charset="0"/>
              </a:rPr>
              <a:t>şi</a:t>
            </a:r>
            <a:r>
              <a:rPr lang="ro-RO" dirty="0" smtClean="0">
                <a:latin typeface="Times New Roman" panose="02020603050405020304" pitchFamily="18" charset="0"/>
                <a:cs typeface="Times New Roman" panose="02020603050405020304" pitchFamily="18" charset="0"/>
              </a:rPr>
              <a:t> în multe </a:t>
            </a:r>
            <a:r>
              <a:rPr lang="ro-RO" dirty="0" err="1" smtClean="0">
                <a:latin typeface="Times New Roman" panose="02020603050405020304" pitchFamily="18" charset="0"/>
                <a:cs typeface="Times New Roman" panose="02020603050405020304" pitchFamily="18" charset="0"/>
              </a:rPr>
              <a:t>ţări</a:t>
            </a:r>
            <a:r>
              <a:rPr lang="ro-RO" dirty="0" smtClean="0">
                <a:latin typeface="Times New Roman" panose="02020603050405020304" pitchFamily="18" charset="0"/>
                <a:cs typeface="Times New Roman" panose="02020603050405020304" pitchFamily="18" charset="0"/>
              </a:rPr>
              <a:t>. </a:t>
            </a:r>
          </a:p>
          <a:p>
            <a:pPr lvl="1" algn="just"/>
            <a:endParaRPr lang="ro-RO" dirty="0" smtClean="0">
              <a:latin typeface="Times New Roman" panose="02020603050405020304" pitchFamily="18" charset="0"/>
              <a:cs typeface="Times New Roman" panose="02020603050405020304" pitchFamily="18" charset="0"/>
            </a:endParaRPr>
          </a:p>
          <a:p>
            <a:pPr lvl="1" algn="just"/>
            <a:r>
              <a:rPr lang="ro-RO" dirty="0" smtClean="0">
                <a:latin typeface="Times New Roman" panose="02020603050405020304" pitchFamily="18" charset="0"/>
                <a:cs typeface="Times New Roman" panose="02020603050405020304" pitchFamily="18" charset="0"/>
              </a:rPr>
              <a:t>Există patru planuri-cheie de dezvoltare în călătoria către maturitate: 0-6 ani, 6-12 ani, 12-18 ani </a:t>
            </a:r>
            <a:r>
              <a:rPr lang="ro-RO" dirty="0" err="1" smtClean="0">
                <a:latin typeface="Times New Roman" panose="02020603050405020304" pitchFamily="18" charset="0"/>
                <a:cs typeface="Times New Roman" panose="02020603050405020304" pitchFamily="18" charset="0"/>
              </a:rPr>
              <a:t>şi</a:t>
            </a:r>
            <a:r>
              <a:rPr lang="ro-RO" dirty="0" smtClean="0">
                <a:latin typeface="Times New Roman" panose="02020603050405020304" pitchFamily="18" charset="0"/>
                <a:cs typeface="Times New Roman" panose="02020603050405020304" pitchFamily="18" charset="0"/>
              </a:rPr>
              <a:t> 18-24 ani. </a:t>
            </a:r>
          </a:p>
          <a:p>
            <a:pPr lvl="1" algn="just"/>
            <a:endParaRPr lang="ro-RO" dirty="0" smtClean="0">
              <a:latin typeface="Times New Roman" panose="02020603050405020304" pitchFamily="18" charset="0"/>
              <a:cs typeface="Times New Roman" panose="02020603050405020304" pitchFamily="18" charset="0"/>
            </a:endParaRPr>
          </a:p>
          <a:p>
            <a:pPr lvl="1" algn="just"/>
            <a:r>
              <a:rPr lang="ro-RO" dirty="0" smtClean="0">
                <a:latin typeface="Times New Roman" panose="02020603050405020304" pitchFamily="18" charset="0"/>
                <a:cs typeface="Times New Roman" panose="02020603050405020304" pitchFamily="18" charset="0"/>
              </a:rPr>
              <a:t>Fiecare plan are propriile </a:t>
            </a:r>
            <a:r>
              <a:rPr lang="ro-RO" b="1" dirty="0" smtClean="0">
                <a:latin typeface="Times New Roman" panose="02020603050405020304" pitchFamily="18" charset="0"/>
                <a:cs typeface="Times New Roman" panose="02020603050405020304" pitchFamily="18" charset="0"/>
              </a:rPr>
              <a:t>obiective:</a:t>
            </a:r>
            <a:r>
              <a:rPr lang="ro-RO" dirty="0" smtClean="0">
                <a:latin typeface="Times New Roman" panose="02020603050405020304" pitchFamily="18" charset="0"/>
                <a:cs typeface="Times New Roman" panose="02020603050405020304" pitchFamily="18" charset="0"/>
              </a:rPr>
              <a:t> în primul, dezvoltarea sinelui ca </a:t>
            </a:r>
            <a:r>
              <a:rPr lang="ro-RO" dirty="0" err="1" smtClean="0">
                <a:latin typeface="Times New Roman" panose="02020603050405020304" pitchFamily="18" charset="0"/>
                <a:cs typeface="Times New Roman" panose="02020603050405020304" pitchFamily="18" charset="0"/>
              </a:rPr>
              <a:t>fiinţă</a:t>
            </a:r>
            <a:r>
              <a:rPr lang="ro-RO" dirty="0" smtClean="0">
                <a:latin typeface="Times New Roman" panose="02020603050405020304" pitchFamily="18" charset="0"/>
                <a:cs typeface="Times New Roman" panose="02020603050405020304" pitchFamily="18" charset="0"/>
              </a:rPr>
              <a:t> individuală; în al doilea, dezvoltarea </a:t>
            </a:r>
            <a:r>
              <a:rPr lang="ro-RO" dirty="0" err="1" smtClean="0">
                <a:latin typeface="Times New Roman" panose="02020603050405020304" pitchFamily="18" charset="0"/>
                <a:cs typeface="Times New Roman" panose="02020603050405020304" pitchFamily="18" charset="0"/>
              </a:rPr>
              <a:t>fiinţei</a:t>
            </a:r>
            <a:r>
              <a:rPr lang="ro-RO" dirty="0" smtClean="0">
                <a:latin typeface="Times New Roman" panose="02020603050405020304" pitchFamily="18" charset="0"/>
                <a:cs typeface="Times New Roman" panose="02020603050405020304" pitchFamily="18" charset="0"/>
              </a:rPr>
              <a:t> sociale; în al treilea, </a:t>
            </a:r>
            <a:r>
              <a:rPr lang="ro-RO" dirty="0" err="1" smtClean="0">
                <a:latin typeface="Times New Roman" panose="02020603050405020304" pitchFamily="18" charset="0"/>
                <a:cs typeface="Times New Roman" panose="02020603050405020304" pitchFamily="18" charset="0"/>
              </a:rPr>
              <a:t>naşterea</a:t>
            </a:r>
            <a:r>
              <a:rPr lang="ro-RO" dirty="0" smtClean="0">
                <a:latin typeface="Times New Roman" panose="02020603050405020304" pitchFamily="18" charset="0"/>
                <a:cs typeface="Times New Roman" panose="02020603050405020304" pitchFamily="18" charset="0"/>
              </a:rPr>
              <a:t> adultului </a:t>
            </a:r>
            <a:r>
              <a:rPr lang="ro-RO" dirty="0" err="1" smtClean="0">
                <a:latin typeface="Times New Roman" panose="02020603050405020304" pitchFamily="18" charset="0"/>
                <a:cs typeface="Times New Roman" panose="02020603050405020304" pitchFamily="18" charset="0"/>
              </a:rPr>
              <a:t>şi</a:t>
            </a:r>
            <a:r>
              <a:rPr lang="ro-RO" dirty="0" smtClean="0">
                <a:latin typeface="Times New Roman" panose="02020603050405020304" pitchFamily="18" charset="0"/>
                <a:cs typeface="Times New Roman" panose="02020603050405020304" pitchFamily="18" charset="0"/>
              </a:rPr>
              <a:t> găsirea propriului sentiment de sine; în al patrulea, consolidarea </a:t>
            </a:r>
            <a:r>
              <a:rPr lang="ro-RO" dirty="0" err="1" smtClean="0">
                <a:latin typeface="Times New Roman" panose="02020603050405020304" pitchFamily="18" charset="0"/>
                <a:cs typeface="Times New Roman" panose="02020603050405020304" pitchFamily="18" charset="0"/>
              </a:rPr>
              <a:t>personalităţii</a:t>
            </a:r>
            <a:r>
              <a:rPr lang="ro-RO" dirty="0" smtClean="0">
                <a:latin typeface="Times New Roman" panose="02020603050405020304" pitchFamily="18" charset="0"/>
                <a:cs typeface="Times New Roman" panose="02020603050405020304" pitchFamily="18" charset="0"/>
              </a:rPr>
              <a:t> mature </a:t>
            </a:r>
            <a:r>
              <a:rPr lang="ro-RO" dirty="0" err="1" smtClean="0">
                <a:latin typeface="Times New Roman" panose="02020603050405020304" pitchFamily="18" charset="0"/>
                <a:cs typeface="Times New Roman" panose="02020603050405020304" pitchFamily="18" charset="0"/>
              </a:rPr>
              <a:t>şi</a:t>
            </a:r>
            <a:r>
              <a:rPr lang="ro-RO" dirty="0" smtClean="0">
                <a:latin typeface="Times New Roman" panose="02020603050405020304" pitchFamily="18" charset="0"/>
                <a:cs typeface="Times New Roman" panose="02020603050405020304" pitchFamily="18" charset="0"/>
              </a:rPr>
              <a:t> devenirea unui explorator specializat.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2044" y="2513139"/>
            <a:ext cx="3499929" cy="2621568"/>
          </a:xfrm>
          <a:prstGeom prst="rect">
            <a:avLst/>
          </a:prstGeom>
        </p:spPr>
      </p:pic>
    </p:spTree>
    <p:extLst>
      <p:ext uri="{BB962C8B-B14F-4D97-AF65-F5344CB8AC3E}">
        <p14:creationId xmlns:p14="http://schemas.microsoft.com/office/powerpoint/2010/main" val="4570731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20504" y="1844493"/>
            <a:ext cx="10769600" cy="3693319"/>
          </a:xfrm>
          <a:prstGeom prst="rect">
            <a:avLst/>
          </a:prstGeom>
          <a:solidFill>
            <a:schemeClr val="accent4">
              <a:alpha val="33000"/>
            </a:schemeClr>
          </a:solidFill>
          <a:ln w="57150">
            <a:solidFill>
              <a:schemeClr val="tx1"/>
            </a:solidFill>
          </a:ln>
        </p:spPr>
        <p:style>
          <a:lnRef idx="3">
            <a:schemeClr val="lt1"/>
          </a:lnRef>
          <a:fillRef idx="1">
            <a:schemeClr val="accent4"/>
          </a:fillRef>
          <a:effectRef idx="1">
            <a:schemeClr val="accent4"/>
          </a:effectRef>
          <a:fontRef idx="minor">
            <a:schemeClr val="lt1"/>
          </a:fontRef>
        </p:style>
        <p:txBody>
          <a:bodyPr wrap="square" numCol="1" rtlCol="0">
            <a:spAutoFit/>
          </a:bodyPr>
          <a:lstStyle/>
          <a:p>
            <a:pPr marL="342900" indent="-342900" algn="just">
              <a:buFont typeface="+mj-lt"/>
              <a:buAutoNum type="arabicPeriod"/>
            </a:pPr>
            <a:r>
              <a:rPr lang="ro-RO" dirty="0">
                <a:solidFill>
                  <a:schemeClr val="tx1"/>
                </a:solidFill>
                <a:latin typeface="Times New Roman" panose="02020603050405020304" pitchFamily="18" charset="0"/>
                <a:cs typeface="Times New Roman" panose="02020603050405020304" pitchFamily="18" charset="0"/>
              </a:rPr>
              <a:t>Copilul </a:t>
            </a:r>
            <a:r>
              <a:rPr lang="ro-RO" dirty="0" err="1">
                <a:solidFill>
                  <a:schemeClr val="tx1"/>
                </a:solidFill>
                <a:latin typeface="Times New Roman" panose="02020603050405020304" pitchFamily="18" charset="0"/>
                <a:cs typeface="Times New Roman" panose="02020603050405020304" pitchFamily="18" charset="0"/>
              </a:rPr>
              <a:t>şi</a:t>
            </a:r>
            <a:r>
              <a:rPr lang="ro-RO" dirty="0">
                <a:solidFill>
                  <a:schemeClr val="tx1"/>
                </a:solidFill>
                <a:latin typeface="Times New Roman" panose="02020603050405020304" pitchFamily="18" charset="0"/>
                <a:cs typeface="Times New Roman" panose="02020603050405020304" pitchFamily="18" charset="0"/>
              </a:rPr>
              <a:t> nevoile sale individuale reprezintă centrul pedagogiei </a:t>
            </a:r>
            <a:r>
              <a:rPr lang="ro-RO" dirty="0" err="1">
                <a:solidFill>
                  <a:schemeClr val="tx1"/>
                </a:solidFill>
                <a:latin typeface="Times New Roman" panose="02020603050405020304" pitchFamily="18" charset="0"/>
                <a:cs typeface="Times New Roman" panose="02020603050405020304" pitchFamily="18" charset="0"/>
              </a:rPr>
              <a:t>Montessori</a:t>
            </a:r>
            <a:r>
              <a:rPr lang="ro-RO" dirty="0">
                <a:solidFill>
                  <a:schemeClr val="tx1"/>
                </a:solidFill>
                <a:latin typeface="Times New Roman" panose="02020603050405020304" pitchFamily="18" charset="0"/>
                <a:cs typeface="Times New Roman" panose="02020603050405020304" pitchFamily="18" charset="0"/>
              </a:rPr>
              <a:t>. </a:t>
            </a:r>
          </a:p>
          <a:p>
            <a:pPr marL="342900" indent="-342900" algn="just">
              <a:buFont typeface="+mj-lt"/>
              <a:buAutoNum type="arabicPeriod"/>
            </a:pPr>
            <a:r>
              <a:rPr lang="ro-RO" dirty="0">
                <a:solidFill>
                  <a:schemeClr val="tx1"/>
                </a:solidFill>
                <a:latin typeface="Times New Roman" panose="02020603050405020304" pitchFamily="18" charset="0"/>
                <a:cs typeface="Times New Roman" panose="02020603050405020304" pitchFamily="18" charset="0"/>
              </a:rPr>
              <a:t> Crearea de grupe </a:t>
            </a:r>
            <a:r>
              <a:rPr lang="ro-RO" dirty="0" err="1">
                <a:solidFill>
                  <a:schemeClr val="tx1"/>
                </a:solidFill>
                <a:latin typeface="Times New Roman" panose="02020603050405020304" pitchFamily="18" charset="0"/>
                <a:cs typeface="Times New Roman" panose="02020603050405020304" pitchFamily="18" charset="0"/>
              </a:rPr>
              <a:t>educaţionale</a:t>
            </a:r>
            <a:r>
              <a:rPr lang="ro-RO" dirty="0">
                <a:solidFill>
                  <a:schemeClr val="tx1"/>
                </a:solidFill>
                <a:latin typeface="Times New Roman" panose="02020603050405020304" pitchFamily="18" charset="0"/>
                <a:cs typeface="Times New Roman" panose="02020603050405020304" pitchFamily="18" charset="0"/>
              </a:rPr>
              <a:t> care acoperă 3 ani, spre exemplu: 3-5 ani sau 6-9 ani, sau 7-10 ani etc. </a:t>
            </a:r>
          </a:p>
          <a:p>
            <a:pPr marL="342900" indent="-342900" algn="just">
              <a:buFont typeface="+mj-lt"/>
              <a:buAutoNum type="arabicPeriod"/>
            </a:pPr>
            <a:r>
              <a:rPr lang="ro-RO" dirty="0">
                <a:solidFill>
                  <a:schemeClr val="tx1"/>
                </a:solidFill>
                <a:latin typeface="Times New Roman" panose="02020603050405020304" pitchFamily="18" charset="0"/>
                <a:cs typeface="Times New Roman" panose="02020603050405020304" pitchFamily="18" charset="0"/>
              </a:rPr>
              <a:t> Încurajarea copiilor să ia mereu decizii proprii pe care să le respecte. </a:t>
            </a:r>
            <a:r>
              <a:rPr lang="ro-RO" dirty="0" err="1">
                <a:solidFill>
                  <a:schemeClr val="tx1"/>
                </a:solidFill>
                <a:latin typeface="Times New Roman" panose="02020603050405020304" pitchFamily="18" charset="0"/>
                <a:cs typeface="Times New Roman" panose="02020603050405020304" pitchFamily="18" charset="0"/>
              </a:rPr>
              <a:t>Curăţenia</a:t>
            </a:r>
            <a:r>
              <a:rPr lang="ro-RO" dirty="0">
                <a:solidFill>
                  <a:schemeClr val="tx1"/>
                </a:solidFill>
                <a:latin typeface="Times New Roman" panose="02020603050405020304" pitchFamily="18" charset="0"/>
                <a:cs typeface="Times New Roman" panose="02020603050405020304" pitchFamily="18" charset="0"/>
              </a:rPr>
              <a:t> </a:t>
            </a:r>
            <a:r>
              <a:rPr lang="ro-RO" dirty="0" err="1">
                <a:solidFill>
                  <a:schemeClr val="tx1"/>
                </a:solidFill>
                <a:latin typeface="Times New Roman" panose="02020603050405020304" pitchFamily="18" charset="0"/>
                <a:cs typeface="Times New Roman" panose="02020603050405020304" pitchFamily="18" charset="0"/>
              </a:rPr>
              <a:t>şi</a:t>
            </a:r>
            <a:r>
              <a:rPr lang="ro-RO" dirty="0">
                <a:solidFill>
                  <a:schemeClr val="tx1"/>
                </a:solidFill>
                <a:latin typeface="Times New Roman" panose="02020603050405020304" pitchFamily="18" charset="0"/>
                <a:cs typeface="Times New Roman" panose="02020603050405020304" pitchFamily="18" charset="0"/>
              </a:rPr>
              <a:t> aranjarea locului unde </a:t>
            </a:r>
            <a:r>
              <a:rPr lang="ro-RO" dirty="0" err="1">
                <a:solidFill>
                  <a:schemeClr val="tx1"/>
                </a:solidFill>
                <a:latin typeface="Times New Roman" panose="02020603050405020304" pitchFamily="18" charset="0"/>
                <a:cs typeface="Times New Roman" panose="02020603050405020304" pitchFamily="18" charset="0"/>
              </a:rPr>
              <a:t>îşi</a:t>
            </a:r>
            <a:r>
              <a:rPr lang="ro-RO" dirty="0">
                <a:solidFill>
                  <a:schemeClr val="tx1"/>
                </a:solidFill>
                <a:latin typeface="Times New Roman" panose="02020603050405020304" pitchFamily="18" charset="0"/>
                <a:cs typeface="Times New Roman" panose="02020603050405020304" pitchFamily="18" charset="0"/>
              </a:rPr>
              <a:t> </a:t>
            </a:r>
            <a:r>
              <a:rPr lang="ro-RO" dirty="0" err="1">
                <a:solidFill>
                  <a:schemeClr val="tx1"/>
                </a:solidFill>
                <a:latin typeface="Times New Roman" panose="02020603050405020304" pitchFamily="18" charset="0"/>
                <a:cs typeface="Times New Roman" panose="02020603050405020304" pitchFamily="18" charset="0"/>
              </a:rPr>
              <a:t>desfăşoară</a:t>
            </a:r>
            <a:r>
              <a:rPr lang="ro-RO" dirty="0">
                <a:solidFill>
                  <a:schemeClr val="tx1"/>
                </a:solidFill>
                <a:latin typeface="Times New Roman" panose="02020603050405020304" pitchFamily="18" charset="0"/>
                <a:cs typeface="Times New Roman" panose="02020603050405020304" pitchFamily="18" charset="0"/>
              </a:rPr>
              <a:t> activitatea copiii sunt făcute de ei </a:t>
            </a:r>
            <a:r>
              <a:rPr lang="ro-RO" dirty="0" err="1">
                <a:solidFill>
                  <a:schemeClr val="tx1"/>
                </a:solidFill>
                <a:latin typeface="Times New Roman" panose="02020603050405020304" pitchFamily="18" charset="0"/>
                <a:cs typeface="Times New Roman" panose="02020603050405020304" pitchFamily="18" charset="0"/>
              </a:rPr>
              <a:t>înşişi</a:t>
            </a:r>
            <a:r>
              <a:rPr lang="ro-RO" dirty="0">
                <a:solidFill>
                  <a:schemeClr val="tx1"/>
                </a:solidFill>
                <a:latin typeface="Times New Roman" panose="02020603050405020304" pitchFamily="18" charset="0"/>
                <a:cs typeface="Times New Roman" panose="02020603050405020304" pitchFamily="18" charset="0"/>
              </a:rPr>
              <a:t>, în </a:t>
            </a:r>
            <a:r>
              <a:rPr lang="ro-RO" dirty="0" err="1">
                <a:solidFill>
                  <a:schemeClr val="tx1"/>
                </a:solidFill>
                <a:latin typeface="Times New Roman" panose="02020603050405020304" pitchFamily="18" charset="0"/>
                <a:cs typeface="Times New Roman" panose="02020603050405020304" pitchFamily="18" charset="0"/>
              </a:rPr>
              <a:t>funcţie</a:t>
            </a:r>
            <a:r>
              <a:rPr lang="ro-RO" dirty="0">
                <a:solidFill>
                  <a:schemeClr val="tx1"/>
                </a:solidFill>
                <a:latin typeface="Times New Roman" panose="02020603050405020304" pitchFamily="18" charset="0"/>
                <a:cs typeface="Times New Roman" panose="02020603050405020304" pitchFamily="18" charset="0"/>
              </a:rPr>
              <a:t> de modul specific cum se auto-conduc.</a:t>
            </a:r>
          </a:p>
          <a:p>
            <a:pPr marL="342900" indent="-342900" algn="just">
              <a:buFont typeface="+mj-lt"/>
              <a:buAutoNum type="arabicPeriod"/>
            </a:pPr>
            <a:r>
              <a:rPr lang="ro-RO" dirty="0" err="1">
                <a:solidFill>
                  <a:schemeClr val="tx1"/>
                </a:solidFill>
                <a:latin typeface="Times New Roman" panose="02020603050405020304" pitchFamily="18" charset="0"/>
                <a:cs typeface="Times New Roman" panose="02020603050405020304" pitchFamily="18" charset="0"/>
              </a:rPr>
              <a:t>Recunoaşterea</a:t>
            </a:r>
            <a:r>
              <a:rPr lang="ro-RO" dirty="0">
                <a:solidFill>
                  <a:schemeClr val="tx1"/>
                </a:solidFill>
                <a:latin typeface="Times New Roman" panose="02020603050405020304" pitchFamily="18" charset="0"/>
                <a:cs typeface="Times New Roman" panose="02020603050405020304" pitchFamily="18" charset="0"/>
              </a:rPr>
              <a:t> </a:t>
            </a:r>
            <a:r>
              <a:rPr lang="ro-RO" dirty="0" err="1">
                <a:solidFill>
                  <a:schemeClr val="tx1"/>
                </a:solidFill>
                <a:latin typeface="Times New Roman" panose="02020603050405020304" pitchFamily="18" charset="0"/>
                <a:cs typeface="Times New Roman" panose="02020603050405020304" pitchFamily="18" charset="0"/>
              </a:rPr>
              <a:t>educabilităţii</a:t>
            </a:r>
            <a:r>
              <a:rPr lang="ro-RO" dirty="0">
                <a:solidFill>
                  <a:schemeClr val="tx1"/>
                </a:solidFill>
                <a:latin typeface="Times New Roman" panose="02020603050405020304" pitchFamily="18" charset="0"/>
                <a:cs typeface="Times New Roman" panose="02020603050405020304" pitchFamily="18" charset="0"/>
              </a:rPr>
              <a:t> oricărei </a:t>
            </a:r>
            <a:r>
              <a:rPr lang="ro-RO" dirty="0" err="1">
                <a:solidFill>
                  <a:schemeClr val="tx1"/>
                </a:solidFill>
                <a:latin typeface="Times New Roman" panose="02020603050405020304" pitchFamily="18" charset="0"/>
                <a:cs typeface="Times New Roman" panose="02020603050405020304" pitchFamily="18" charset="0"/>
              </a:rPr>
              <a:t>fiinţe</a:t>
            </a:r>
            <a:r>
              <a:rPr lang="ro-RO" dirty="0">
                <a:solidFill>
                  <a:schemeClr val="tx1"/>
                </a:solidFill>
                <a:latin typeface="Times New Roman" panose="02020603050405020304" pitchFamily="18" charset="0"/>
                <a:cs typeface="Times New Roman" panose="02020603050405020304" pitchFamily="18" charset="0"/>
              </a:rPr>
              <a:t> umane </a:t>
            </a:r>
            <a:r>
              <a:rPr lang="ro-RO" dirty="0" err="1">
                <a:solidFill>
                  <a:schemeClr val="tx1"/>
                </a:solidFill>
                <a:latin typeface="Times New Roman" panose="02020603050405020304" pitchFamily="18" charset="0"/>
                <a:cs typeface="Times New Roman" panose="02020603050405020304" pitchFamily="18" charset="0"/>
              </a:rPr>
              <a:t>şi</a:t>
            </a:r>
            <a:r>
              <a:rPr lang="ro-RO" dirty="0">
                <a:solidFill>
                  <a:schemeClr val="tx1"/>
                </a:solidFill>
                <a:latin typeface="Times New Roman" panose="02020603050405020304" pitchFamily="18" charset="0"/>
                <a:cs typeface="Times New Roman" panose="02020603050405020304" pitchFamily="18" charset="0"/>
              </a:rPr>
              <a:t> acordarea respectului, a încrederii depline în capacitatea acesteia de a fi educată </a:t>
            </a:r>
            <a:r>
              <a:rPr lang="ro-RO" dirty="0" err="1">
                <a:solidFill>
                  <a:schemeClr val="tx1"/>
                </a:solidFill>
                <a:latin typeface="Times New Roman" panose="02020603050405020304" pitchFamily="18" charset="0"/>
                <a:cs typeface="Times New Roman" panose="02020603050405020304" pitchFamily="18" charset="0"/>
              </a:rPr>
              <a:t>şi</a:t>
            </a:r>
            <a:r>
              <a:rPr lang="ro-RO" dirty="0">
                <a:solidFill>
                  <a:schemeClr val="tx1"/>
                </a:solidFill>
                <a:latin typeface="Times New Roman" panose="02020603050405020304" pitchFamily="18" charset="0"/>
                <a:cs typeface="Times New Roman" panose="02020603050405020304" pitchFamily="18" charset="0"/>
              </a:rPr>
              <a:t> mai ales de a se autoeduca.</a:t>
            </a:r>
          </a:p>
          <a:p>
            <a:pPr marL="342900" indent="-342900" algn="just">
              <a:buFont typeface="+mj-lt"/>
              <a:buAutoNum type="arabicPeriod"/>
            </a:pPr>
            <a:r>
              <a:rPr lang="ro-RO" dirty="0">
                <a:solidFill>
                  <a:schemeClr val="tx1"/>
                </a:solidFill>
                <a:latin typeface="Times New Roman" panose="02020603050405020304" pitchFamily="18" charset="0"/>
                <a:cs typeface="Times New Roman" panose="02020603050405020304" pitchFamily="18" charset="0"/>
              </a:rPr>
              <a:t> Pedagogia </a:t>
            </a:r>
            <a:r>
              <a:rPr lang="ro-RO" dirty="0" err="1">
                <a:solidFill>
                  <a:schemeClr val="tx1"/>
                </a:solidFill>
                <a:latin typeface="Times New Roman" panose="02020603050405020304" pitchFamily="18" charset="0"/>
                <a:cs typeface="Times New Roman" panose="02020603050405020304" pitchFamily="18" charset="0"/>
              </a:rPr>
              <a:t>Montessori</a:t>
            </a:r>
            <a:r>
              <a:rPr lang="ro-RO" dirty="0">
                <a:solidFill>
                  <a:schemeClr val="tx1"/>
                </a:solidFill>
                <a:latin typeface="Times New Roman" panose="02020603050405020304" pitchFamily="18" charset="0"/>
                <a:cs typeface="Times New Roman" panose="02020603050405020304" pitchFamily="18" charset="0"/>
              </a:rPr>
              <a:t> promovează respectarea drepturilor copilului, formarea deprinderilor de activitate intelectuală continuă, de adaptabilitate </a:t>
            </a:r>
            <a:r>
              <a:rPr lang="ro-RO" dirty="0" err="1">
                <a:solidFill>
                  <a:schemeClr val="tx1"/>
                </a:solidFill>
                <a:latin typeface="Times New Roman" panose="02020603050405020304" pitchFamily="18" charset="0"/>
                <a:cs typeface="Times New Roman" panose="02020603050405020304" pitchFamily="18" charset="0"/>
              </a:rPr>
              <a:t>şi</a:t>
            </a:r>
            <a:r>
              <a:rPr lang="ro-RO" dirty="0">
                <a:solidFill>
                  <a:schemeClr val="tx1"/>
                </a:solidFill>
                <a:latin typeface="Times New Roman" panose="02020603050405020304" pitchFamily="18" charset="0"/>
                <a:cs typeface="Times New Roman" panose="02020603050405020304" pitchFamily="18" charset="0"/>
              </a:rPr>
              <a:t> de asumare a schimbărilor. </a:t>
            </a:r>
          </a:p>
          <a:p>
            <a:pPr marL="342900" indent="-342900" algn="just">
              <a:buFont typeface="+mj-lt"/>
              <a:buAutoNum type="arabicPeriod"/>
            </a:pPr>
            <a:r>
              <a:rPr lang="ro-RO" dirty="0">
                <a:solidFill>
                  <a:schemeClr val="tx1"/>
                </a:solidFill>
                <a:latin typeface="Times New Roman" panose="02020603050405020304" pitchFamily="18" charset="0"/>
                <a:cs typeface="Times New Roman" panose="02020603050405020304" pitchFamily="18" charset="0"/>
              </a:rPr>
              <a:t>Abordarea centrată pe copil </a:t>
            </a:r>
            <a:r>
              <a:rPr lang="ro-RO" dirty="0" err="1">
                <a:solidFill>
                  <a:schemeClr val="tx1"/>
                </a:solidFill>
                <a:latin typeface="Times New Roman" panose="02020603050405020304" pitchFamily="18" charset="0"/>
                <a:cs typeface="Times New Roman" panose="02020603050405020304" pitchFamily="18" charset="0"/>
              </a:rPr>
              <a:t>porneşte</a:t>
            </a:r>
            <a:r>
              <a:rPr lang="ro-RO" dirty="0">
                <a:solidFill>
                  <a:schemeClr val="tx1"/>
                </a:solidFill>
                <a:latin typeface="Times New Roman" panose="02020603050405020304" pitchFamily="18" charset="0"/>
                <a:cs typeface="Times New Roman" panose="02020603050405020304" pitchFamily="18" charset="0"/>
              </a:rPr>
              <a:t> de la ceea ce face copilul. Acestuia i se oferă un cadru organizat pentru </a:t>
            </a:r>
            <a:r>
              <a:rPr lang="ro-RO" dirty="0" err="1">
                <a:solidFill>
                  <a:schemeClr val="tx1"/>
                </a:solidFill>
                <a:latin typeface="Times New Roman" panose="02020603050405020304" pitchFamily="18" charset="0"/>
                <a:cs typeface="Times New Roman" panose="02020603050405020304" pitchFamily="18" charset="0"/>
              </a:rPr>
              <a:t>educaţie</a:t>
            </a:r>
            <a:r>
              <a:rPr lang="ro-RO" dirty="0">
                <a:solidFill>
                  <a:schemeClr val="tx1"/>
                </a:solidFill>
                <a:latin typeface="Times New Roman" panose="02020603050405020304" pitchFamily="18" charset="0"/>
                <a:cs typeface="Times New Roman" panose="02020603050405020304" pitchFamily="18" charset="0"/>
              </a:rPr>
              <a:t> </a:t>
            </a:r>
            <a:r>
              <a:rPr lang="ro-RO" dirty="0" err="1">
                <a:solidFill>
                  <a:schemeClr val="tx1"/>
                </a:solidFill>
                <a:latin typeface="Times New Roman" panose="02020603050405020304" pitchFamily="18" charset="0"/>
                <a:cs typeface="Times New Roman" panose="02020603050405020304" pitchFamily="18" charset="0"/>
              </a:rPr>
              <a:t>şi</a:t>
            </a:r>
            <a:r>
              <a:rPr lang="ro-RO" dirty="0">
                <a:solidFill>
                  <a:schemeClr val="tx1"/>
                </a:solidFill>
                <a:latin typeface="Times New Roman" panose="02020603050405020304" pitchFamily="18" charset="0"/>
                <a:cs typeface="Times New Roman" panose="02020603050405020304" pitchFamily="18" charset="0"/>
              </a:rPr>
              <a:t> </a:t>
            </a:r>
            <a:r>
              <a:rPr lang="ro-RO" dirty="0" err="1">
                <a:solidFill>
                  <a:schemeClr val="tx1"/>
                </a:solidFill>
                <a:latin typeface="Times New Roman" panose="02020603050405020304" pitchFamily="18" charset="0"/>
                <a:cs typeface="Times New Roman" panose="02020603050405020304" pitchFamily="18" charset="0"/>
              </a:rPr>
              <a:t>autoeducaţie</a:t>
            </a:r>
            <a:r>
              <a:rPr lang="ro-RO" dirty="0">
                <a:solidFill>
                  <a:schemeClr val="tx1"/>
                </a:solidFill>
                <a:latin typeface="Times New Roman" panose="02020603050405020304" pitchFamily="18" charset="0"/>
                <a:cs typeface="Times New Roman" panose="02020603050405020304" pitchFamily="18" charset="0"/>
              </a:rPr>
              <a:t> completă: fizică, </a:t>
            </a:r>
            <a:r>
              <a:rPr lang="ro-RO" dirty="0" err="1">
                <a:solidFill>
                  <a:schemeClr val="tx1"/>
                </a:solidFill>
                <a:latin typeface="Times New Roman" panose="02020603050405020304" pitchFamily="18" charset="0"/>
                <a:cs typeface="Times New Roman" panose="02020603050405020304" pitchFamily="18" charset="0"/>
              </a:rPr>
              <a:t>emoţională</a:t>
            </a:r>
            <a:r>
              <a:rPr lang="ro-RO" dirty="0">
                <a:solidFill>
                  <a:schemeClr val="tx1"/>
                </a:solidFill>
                <a:latin typeface="Times New Roman" panose="02020603050405020304" pitchFamily="18" charset="0"/>
                <a:cs typeface="Times New Roman" panose="02020603050405020304" pitchFamily="18" charset="0"/>
              </a:rPr>
              <a:t>, intelectuală </a:t>
            </a:r>
            <a:r>
              <a:rPr lang="ro-RO" dirty="0" err="1">
                <a:solidFill>
                  <a:schemeClr val="tx1"/>
                </a:solidFill>
                <a:latin typeface="Times New Roman" panose="02020603050405020304" pitchFamily="18" charset="0"/>
                <a:cs typeface="Times New Roman" panose="02020603050405020304" pitchFamily="18" charset="0"/>
              </a:rPr>
              <a:t>şi</a:t>
            </a:r>
            <a:r>
              <a:rPr lang="ro-RO" dirty="0">
                <a:solidFill>
                  <a:schemeClr val="tx1"/>
                </a:solidFill>
                <a:latin typeface="Times New Roman" panose="02020603050405020304" pitchFamily="18" charset="0"/>
                <a:cs typeface="Times New Roman" panose="02020603050405020304" pitchFamily="18" charset="0"/>
              </a:rPr>
              <a:t> socială. </a:t>
            </a:r>
          </a:p>
          <a:p>
            <a:pPr marL="342900" indent="-342900" algn="just">
              <a:buFont typeface="+mj-lt"/>
              <a:buAutoNum type="arabicPeriod"/>
            </a:pPr>
            <a:r>
              <a:rPr lang="ro-RO" dirty="0" err="1">
                <a:solidFill>
                  <a:schemeClr val="tx1"/>
                </a:solidFill>
                <a:latin typeface="Times New Roman" panose="02020603050405020304" pitchFamily="18" charset="0"/>
                <a:cs typeface="Times New Roman" panose="02020603050405020304" pitchFamily="18" charset="0"/>
              </a:rPr>
              <a:t>Motivaţia</a:t>
            </a:r>
            <a:r>
              <a:rPr lang="ro-RO" dirty="0">
                <a:solidFill>
                  <a:schemeClr val="tx1"/>
                </a:solidFill>
                <a:latin typeface="Times New Roman" panose="02020603050405020304" pitchFamily="18" charset="0"/>
                <a:cs typeface="Times New Roman" panose="02020603050405020304" pitchFamily="18" charset="0"/>
              </a:rPr>
              <a:t> copilului se dezvoltă dacă sunt încurajate </a:t>
            </a:r>
            <a:r>
              <a:rPr lang="ro-RO" dirty="0" err="1">
                <a:solidFill>
                  <a:schemeClr val="tx1"/>
                </a:solidFill>
                <a:latin typeface="Times New Roman" panose="02020603050405020304" pitchFamily="18" charset="0"/>
                <a:cs typeface="Times New Roman" panose="02020603050405020304" pitchFamily="18" charset="0"/>
              </a:rPr>
              <a:t>independenţa</a:t>
            </a:r>
            <a:r>
              <a:rPr lang="ro-RO" dirty="0">
                <a:solidFill>
                  <a:schemeClr val="tx1"/>
                </a:solidFill>
                <a:latin typeface="Times New Roman" panose="02020603050405020304" pitchFamily="18" charset="0"/>
                <a:cs typeface="Times New Roman" panose="02020603050405020304" pitchFamily="18" charset="0"/>
              </a:rPr>
              <a:t>, încrederea în sine, concentrarea, decizia liberă asupra duratei </a:t>
            </a:r>
            <a:r>
              <a:rPr lang="ro-RO" dirty="0" err="1">
                <a:solidFill>
                  <a:schemeClr val="tx1"/>
                </a:solidFill>
                <a:latin typeface="Times New Roman" panose="02020603050405020304" pitchFamily="18" charset="0"/>
                <a:cs typeface="Times New Roman" panose="02020603050405020304" pitchFamily="18" charset="0"/>
              </a:rPr>
              <a:t>învăţării</a:t>
            </a:r>
            <a:r>
              <a:rPr lang="ro-RO" dirty="0">
                <a:solidFill>
                  <a:schemeClr val="tx1"/>
                </a:solidFill>
                <a:latin typeface="Times New Roman" panose="02020603050405020304" pitchFamily="18" charset="0"/>
                <a:cs typeface="Times New Roman" panose="02020603050405020304" pitchFamily="18" charset="0"/>
              </a:rPr>
              <a:t> </a:t>
            </a:r>
            <a:r>
              <a:rPr lang="ro-RO" dirty="0" err="1">
                <a:solidFill>
                  <a:schemeClr val="tx1"/>
                </a:solidFill>
                <a:latin typeface="Times New Roman" panose="02020603050405020304" pitchFamily="18" charset="0"/>
                <a:cs typeface="Times New Roman" panose="02020603050405020304" pitchFamily="18" charset="0"/>
              </a:rPr>
              <a:t>şi</a:t>
            </a:r>
            <a:r>
              <a:rPr lang="ro-RO" dirty="0">
                <a:solidFill>
                  <a:schemeClr val="tx1"/>
                </a:solidFill>
                <a:latin typeface="Times New Roman" panose="02020603050405020304" pitchFamily="18" charset="0"/>
                <a:cs typeface="Times New Roman" panose="02020603050405020304" pitchFamily="18" charset="0"/>
              </a:rPr>
              <a:t> </a:t>
            </a:r>
            <a:r>
              <a:rPr lang="ro-RO" dirty="0" err="1">
                <a:solidFill>
                  <a:schemeClr val="tx1"/>
                </a:solidFill>
                <a:latin typeface="Times New Roman" panose="02020603050405020304" pitchFamily="18" charset="0"/>
                <a:cs typeface="Times New Roman" panose="02020603050405020304" pitchFamily="18" charset="0"/>
              </a:rPr>
              <a:t>satisfacţia</a:t>
            </a:r>
            <a:r>
              <a:rPr lang="ro-RO" dirty="0">
                <a:solidFill>
                  <a:schemeClr val="tx1"/>
                </a:solidFill>
                <a:latin typeface="Times New Roman" panose="02020603050405020304" pitchFamily="18" charset="0"/>
                <a:cs typeface="Times New Roman" panose="02020603050405020304" pitchFamily="18" charset="0"/>
              </a:rPr>
              <a:t> în legătură cu propriile rezultate. </a:t>
            </a:r>
          </a:p>
          <a:p>
            <a:pPr marL="342900" indent="-342900" algn="just">
              <a:buFont typeface="+mj-lt"/>
              <a:buAutoNum type="arabicPeriod"/>
            </a:pPr>
            <a:r>
              <a:rPr lang="ro-RO" dirty="0" smtClean="0">
                <a:solidFill>
                  <a:schemeClr val="tx1"/>
                </a:solidFill>
                <a:latin typeface="Times New Roman" panose="02020603050405020304" pitchFamily="18" charset="0"/>
                <a:cs typeface="Times New Roman" panose="02020603050405020304" pitchFamily="18" charset="0"/>
              </a:rPr>
              <a:t>Principiul </a:t>
            </a:r>
            <a:r>
              <a:rPr lang="ro-RO" dirty="0">
                <a:solidFill>
                  <a:schemeClr val="tx1"/>
                </a:solidFill>
                <a:latin typeface="Times New Roman" panose="02020603050405020304" pitchFamily="18" charset="0"/>
                <a:cs typeface="Times New Roman" panose="02020603050405020304" pitchFamily="18" charset="0"/>
              </a:rPr>
              <a:t>de bază este auto-educarea </a:t>
            </a:r>
            <a:r>
              <a:rPr lang="ro-RO" dirty="0" err="1">
                <a:solidFill>
                  <a:schemeClr val="tx1"/>
                </a:solidFill>
                <a:latin typeface="Times New Roman" panose="02020603050405020304" pitchFamily="18" charset="0"/>
                <a:cs typeface="Times New Roman" panose="02020603050405020304" pitchFamily="18" charset="0"/>
              </a:rPr>
              <a:t>şi</a:t>
            </a:r>
            <a:r>
              <a:rPr lang="ro-RO" dirty="0">
                <a:solidFill>
                  <a:schemeClr val="tx1"/>
                </a:solidFill>
                <a:latin typeface="Times New Roman" panose="02020603050405020304" pitchFamily="18" charset="0"/>
                <a:cs typeface="Times New Roman" panose="02020603050405020304" pitchFamily="18" charset="0"/>
              </a:rPr>
              <a:t> aplicarea celor </a:t>
            </a:r>
            <a:r>
              <a:rPr lang="ro-RO" dirty="0" err="1">
                <a:solidFill>
                  <a:schemeClr val="tx1"/>
                </a:solidFill>
                <a:latin typeface="Times New Roman" panose="02020603050405020304" pitchFamily="18" charset="0"/>
                <a:cs typeface="Times New Roman" panose="02020603050405020304" pitchFamily="18" charset="0"/>
              </a:rPr>
              <a:t>învăţate</a:t>
            </a:r>
            <a:r>
              <a:rPr lang="ro-RO" dirty="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direct</a:t>
            </a:r>
            <a:endParaRPr lang="ro-RO"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83353" y="987409"/>
            <a:ext cx="4076757"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CARACTERISTICILE  EDUCAȚIEI: </a:t>
            </a:r>
            <a:endParaRPr lang="ro-RO"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834534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4">
                                            <p:txEl>
                                              <p:pRg st="7" end="7"/>
                                            </p:txEl>
                                          </p:spTgt>
                                        </p:tgtEl>
                                      </p:cBhvr>
                                    </p:animEffect>
                                    <p:set>
                                      <p:cBhvr>
                                        <p:cTn id="7" dur="1" fill="hold">
                                          <p:stCondLst>
                                            <p:cond delay="499"/>
                                          </p:stCondLst>
                                        </p:cTn>
                                        <p:tgtEl>
                                          <p:spTgt spid="4">
                                            <p:txEl>
                                              <p:pRg st="7" end="7"/>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09897" y="1056295"/>
            <a:ext cx="10750731" cy="2078790"/>
          </a:xfrm>
          <a:prstGeom prst="rect">
            <a:avLst/>
          </a:prstGeom>
          <a:solidFill>
            <a:schemeClr val="accent4">
              <a:alpha val="5000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a:spAutoFit/>
          </a:bodyPr>
          <a:lstStyle/>
          <a:p>
            <a:pPr algn="just"/>
            <a:r>
              <a:rPr lang="ro-RO" dirty="0" err="1" smtClean="0">
                <a:solidFill>
                  <a:schemeClr val="tx1"/>
                </a:solidFill>
                <a:latin typeface="Times New Roman" panose="02020603050405020304" pitchFamily="18" charset="0"/>
                <a:cs typeface="Times New Roman" panose="02020603050405020304" pitchFamily="18" charset="0"/>
              </a:rPr>
              <a:t>Funcţia</a:t>
            </a:r>
            <a:r>
              <a:rPr lang="ro-RO" dirty="0" smtClean="0">
                <a:solidFill>
                  <a:schemeClr val="tx1"/>
                </a:solidFill>
                <a:latin typeface="Times New Roman" panose="02020603050405020304" pitchFamily="18" charset="0"/>
                <a:cs typeface="Times New Roman" panose="02020603050405020304" pitchFamily="18" charset="0"/>
              </a:rPr>
              <a:t> centrală a </a:t>
            </a:r>
            <a:r>
              <a:rPr lang="ro-RO" dirty="0" err="1" smtClean="0">
                <a:solidFill>
                  <a:schemeClr val="tx1"/>
                </a:solidFill>
                <a:latin typeface="Times New Roman" panose="02020603050405020304" pitchFamily="18" charset="0"/>
                <a:cs typeface="Times New Roman" panose="02020603050405020304" pitchFamily="18" charset="0"/>
              </a:rPr>
              <a:t>educaţiei</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 este aceea de formare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dezvoltare permanentă a </a:t>
            </a:r>
            <a:r>
              <a:rPr lang="ro-RO" dirty="0" err="1" smtClean="0">
                <a:solidFill>
                  <a:schemeClr val="tx1"/>
                </a:solidFill>
                <a:latin typeface="Times New Roman" panose="02020603050405020304" pitchFamily="18" charset="0"/>
                <a:cs typeface="Times New Roman" panose="02020603050405020304" pitchFamily="18" charset="0"/>
              </a:rPr>
              <a:t>personalităţii</a:t>
            </a:r>
            <a:r>
              <a:rPr lang="ro-RO" dirty="0" smtClean="0">
                <a:solidFill>
                  <a:schemeClr val="tx1"/>
                </a:solidFill>
                <a:latin typeface="Times New Roman" panose="02020603050405020304" pitchFamily="18" charset="0"/>
                <a:cs typeface="Times New Roman" panose="02020603050405020304" pitchFamily="18" charset="0"/>
              </a:rPr>
              <a:t> individului cu scopul integrării sociale. Acest lucru se realizează prin </a:t>
            </a:r>
            <a:r>
              <a:rPr lang="ro-RO" dirty="0" err="1" smtClean="0">
                <a:solidFill>
                  <a:schemeClr val="tx1"/>
                </a:solidFill>
                <a:latin typeface="Times New Roman" panose="02020603050405020304" pitchFamily="18" charset="0"/>
                <a:cs typeface="Times New Roman" panose="02020603050405020304" pitchFamily="18" charset="0"/>
              </a:rPr>
              <a:t>inţelegerea</a:t>
            </a:r>
            <a:r>
              <a:rPr lang="ro-RO" dirty="0" smtClean="0">
                <a:solidFill>
                  <a:schemeClr val="tx1"/>
                </a:solidFill>
                <a:latin typeface="Times New Roman" panose="02020603050405020304" pitchFamily="18" charset="0"/>
                <a:cs typeface="Times New Roman" panose="02020603050405020304" pitchFamily="18" charset="0"/>
              </a:rPr>
              <a:t> faptului că </a:t>
            </a:r>
            <a:r>
              <a:rPr lang="ro-RO" dirty="0" err="1" smtClean="0">
                <a:solidFill>
                  <a:schemeClr val="tx1"/>
                </a:solidFill>
                <a:latin typeface="Times New Roman" panose="02020603050405020304" pitchFamily="18" charset="0"/>
                <a:cs typeface="Times New Roman" panose="02020603050405020304" pitchFamily="18" charset="0"/>
              </a:rPr>
              <a:t>fiinţa</a:t>
            </a:r>
            <a:r>
              <a:rPr lang="ro-RO" dirty="0" smtClean="0">
                <a:solidFill>
                  <a:schemeClr val="tx1"/>
                </a:solidFill>
                <a:latin typeface="Times New Roman" panose="02020603050405020304" pitchFamily="18" charset="0"/>
                <a:cs typeface="Times New Roman" panose="02020603050405020304" pitchFamily="18" charset="0"/>
              </a:rPr>
              <a:t> umană trebuie să devină un membru integrat în societate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care să contribuie </a:t>
            </a:r>
            <a:r>
              <a:rPr lang="ro-RO" dirty="0" err="1" smtClean="0">
                <a:solidFill>
                  <a:schemeClr val="tx1"/>
                </a:solidFill>
                <a:latin typeface="Times New Roman" panose="02020603050405020304" pitchFamily="18" charset="0"/>
                <a:cs typeface="Times New Roman" panose="02020603050405020304" pitchFamily="18" charset="0"/>
              </a:rPr>
              <a:t>corespunzator</a:t>
            </a:r>
            <a:r>
              <a:rPr lang="ro-RO" dirty="0" smtClean="0">
                <a:solidFill>
                  <a:schemeClr val="tx1"/>
                </a:solidFill>
                <a:latin typeface="Times New Roman" panose="02020603050405020304" pitchFamily="18" charset="0"/>
                <a:cs typeface="Times New Roman" panose="02020603050405020304" pitchFamily="18" charset="0"/>
              </a:rPr>
              <a:t> la dezvoltarea ei. S-a observat că abordarea </a:t>
            </a:r>
            <a:r>
              <a:rPr lang="ro-RO" dirty="0" err="1" smtClean="0">
                <a:solidFill>
                  <a:schemeClr val="tx1"/>
                </a:solidFill>
                <a:latin typeface="Times New Roman" panose="02020603050405020304" pitchFamily="18" charset="0"/>
                <a:cs typeface="Times New Roman" panose="02020603050405020304" pitchFamily="18" charset="0"/>
              </a:rPr>
              <a:t>tradiţională</a:t>
            </a:r>
            <a:r>
              <a:rPr lang="ro-RO" dirty="0" smtClean="0">
                <a:solidFill>
                  <a:schemeClr val="tx1"/>
                </a:solidFill>
                <a:latin typeface="Times New Roman" panose="02020603050405020304" pitchFamily="18" charset="0"/>
                <a:cs typeface="Times New Roman" panose="02020603050405020304" pitchFamily="18" charset="0"/>
              </a:rPr>
              <a:t> oferea </a:t>
            </a:r>
            <a:r>
              <a:rPr lang="ro-RO" dirty="0" err="1" smtClean="0">
                <a:solidFill>
                  <a:schemeClr val="tx1"/>
                </a:solidFill>
                <a:latin typeface="Times New Roman" panose="02020603050405020304" pitchFamily="18" charset="0"/>
                <a:cs typeface="Times New Roman" panose="02020603050405020304" pitchFamily="18" charset="0"/>
              </a:rPr>
              <a:t>societăţii</a:t>
            </a:r>
            <a:r>
              <a:rPr lang="en-US" dirty="0" smtClean="0">
                <a:solidFill>
                  <a:schemeClr val="tx1"/>
                </a:solidFill>
                <a:latin typeface="Times New Roman" panose="02020603050405020304" pitchFamily="18" charset="0"/>
                <a:cs typeface="Times New Roman" panose="02020603050405020304" pitchFamily="18" charset="0"/>
              </a:rPr>
              <a:t>,</a:t>
            </a:r>
            <a:r>
              <a:rPr lang="ro-RO" dirty="0" smtClean="0">
                <a:solidFill>
                  <a:schemeClr val="tx1"/>
                </a:solidFill>
                <a:latin typeface="Times New Roman" panose="02020603050405020304" pitchFamily="18" charset="0"/>
                <a:cs typeface="Times New Roman" panose="02020603050405020304" pitchFamily="18" charset="0"/>
              </a:rPr>
              <a:t> copii </a:t>
            </a:r>
            <a:r>
              <a:rPr lang="ro-RO" dirty="0" err="1" smtClean="0">
                <a:solidFill>
                  <a:schemeClr val="tx1"/>
                </a:solidFill>
                <a:latin typeface="Times New Roman" panose="02020603050405020304" pitchFamily="18" charset="0"/>
                <a:cs typeface="Times New Roman" panose="02020603050405020304" pitchFamily="18" charset="0"/>
              </a:rPr>
              <a:t>plictisiţi</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stresaţi</a:t>
            </a:r>
            <a:r>
              <a:rPr lang="ro-RO" dirty="0" smtClean="0">
                <a:solidFill>
                  <a:schemeClr val="tx1"/>
                </a:solidFill>
                <a:latin typeface="Times New Roman" panose="02020603050405020304" pitchFamily="18" charset="0"/>
                <a:cs typeface="Times New Roman" panose="02020603050405020304" pitchFamily="18" charset="0"/>
              </a:rPr>
              <a:t> ceea ce ducea la o societate cu niveluri de boli mintale în </a:t>
            </a:r>
            <a:r>
              <a:rPr lang="ro-RO" dirty="0" err="1" smtClean="0">
                <a:solidFill>
                  <a:schemeClr val="tx1"/>
                </a:solidFill>
                <a:latin typeface="Times New Roman" panose="02020603050405020304" pitchFamily="18" charset="0"/>
                <a:cs typeface="Times New Roman" panose="02020603050405020304" pitchFamily="18" charset="0"/>
              </a:rPr>
              <a:t>creştere</a:t>
            </a:r>
            <a:r>
              <a:rPr lang="ro-RO" dirty="0" smtClean="0">
                <a:solidFill>
                  <a:schemeClr val="tx1"/>
                </a:solidFill>
                <a:latin typeface="Times New Roman" panose="02020603050405020304" pitchFamily="18" charset="0"/>
                <a:cs typeface="Times New Roman" panose="02020603050405020304" pitchFamily="18" charset="0"/>
              </a:rPr>
              <a:t>.</a:t>
            </a:r>
          </a:p>
          <a:p>
            <a:pPr algn="just"/>
            <a:r>
              <a:rPr lang="ro-RO" dirty="0" smtClean="0">
                <a:solidFill>
                  <a:schemeClr val="tx1"/>
                </a:solidFill>
                <a:latin typeface="Times New Roman" panose="02020603050405020304" pitchFamily="18" charset="0"/>
                <a:cs typeface="Times New Roman" panose="02020603050405020304" pitchFamily="18" charset="0"/>
              </a:rPr>
              <a:t>	Abordarea Montessori a fost dezvoltată fară idei preconcepute privind modalitatea cea mai buna de a ajuta copilul în calatoria sa spre a deveni adult.</a:t>
            </a:r>
            <a:endParaRPr lang="ro-RO" dirty="0">
              <a:solidFill>
                <a:schemeClr val="tx1"/>
              </a:solidFill>
              <a:latin typeface="Times New Roman" panose="02020603050405020304" pitchFamily="18" charset="0"/>
              <a:cs typeface="Times New Roman" panose="02020603050405020304" pitchFamily="18" charset="0"/>
            </a:endParaRPr>
          </a:p>
        </p:txBody>
      </p:sp>
      <p:sp>
        <p:nvSpPr>
          <p:cNvPr id="5" name="Rectangle 4"/>
          <p:cNvSpPr/>
          <p:nvPr/>
        </p:nvSpPr>
        <p:spPr>
          <a:xfrm>
            <a:off x="1150606" y="543272"/>
            <a:ext cx="2967480"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FUNCȚIILE EDUCAȚIEI: </a:t>
            </a:r>
            <a:endParaRPr lang="ro-RO" b="1" u="sng" dirty="0">
              <a:latin typeface="Times New Roman" panose="02020603050405020304" pitchFamily="18" charset="0"/>
              <a:cs typeface="Times New Roman" panose="02020603050405020304" pitchFamily="18" charset="0"/>
            </a:endParaRPr>
          </a:p>
        </p:txBody>
      </p:sp>
      <p:sp>
        <p:nvSpPr>
          <p:cNvPr id="6" name="Rectangle 5"/>
          <p:cNvSpPr/>
          <p:nvPr/>
        </p:nvSpPr>
        <p:spPr>
          <a:xfrm>
            <a:off x="809898" y="3891176"/>
            <a:ext cx="10750730" cy="2862322"/>
          </a:xfrm>
          <a:prstGeom prst="rect">
            <a:avLst/>
          </a:prstGeom>
          <a:solidFill>
            <a:schemeClr val="accent4">
              <a:alpha val="5000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a:spAutoFit/>
          </a:bodyPr>
          <a:lstStyle/>
          <a:p>
            <a:pPr algn="just"/>
            <a:r>
              <a:rPr lang="ro-RO" dirty="0" smtClean="0">
                <a:solidFill>
                  <a:schemeClr val="tx1"/>
                </a:solidFill>
                <a:latin typeface="Times New Roman" panose="02020603050405020304" pitchFamily="18" charset="0"/>
                <a:cs typeface="Times New Roman" panose="02020603050405020304" pitchFamily="18" charset="0"/>
              </a:rPr>
              <a:t>Educaţia Montessori se caracterizează în linii mari, ca o metodă prin care copiii sunt percepuţi ca ceea ce sunt de fapt şi prin care li se creează un mediu propice dezvoltării potenţialului lor spiritual, emoţional, fizic şi intelectual.</a:t>
            </a:r>
          </a:p>
          <a:p>
            <a:pPr algn="just"/>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Şcoala</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 a dorit să ofere o </a:t>
            </a:r>
            <a:r>
              <a:rPr lang="ro-RO" dirty="0" err="1" smtClean="0">
                <a:solidFill>
                  <a:schemeClr val="tx1"/>
                </a:solidFill>
                <a:latin typeface="Times New Roman" panose="02020603050405020304" pitchFamily="18" charset="0"/>
                <a:cs typeface="Times New Roman" panose="02020603050405020304" pitchFamily="18" charset="0"/>
              </a:rPr>
              <a:t>educaţie</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nonformală</a:t>
            </a:r>
            <a:r>
              <a:rPr lang="ro-RO" dirty="0" smtClean="0">
                <a:solidFill>
                  <a:schemeClr val="tx1"/>
                </a:solidFill>
                <a:latin typeface="Times New Roman" panose="02020603050405020304" pitchFamily="18" charset="0"/>
                <a:cs typeface="Times New Roman" panose="02020603050405020304" pitchFamily="18" charset="0"/>
              </a:rPr>
              <a:t> în care copilul să nu se simtă constrâns de rigorile sistemului </a:t>
            </a:r>
            <a:r>
              <a:rPr lang="ro-RO" dirty="0" err="1" smtClean="0">
                <a:solidFill>
                  <a:schemeClr val="tx1"/>
                </a:solidFill>
                <a:latin typeface="Times New Roman" panose="02020603050405020304" pitchFamily="18" charset="0"/>
                <a:cs typeface="Times New Roman" panose="02020603050405020304" pitchFamily="18" charset="0"/>
              </a:rPr>
              <a:t>tradiţional</a:t>
            </a:r>
            <a:r>
              <a:rPr lang="ro-RO" dirty="0" smtClean="0">
                <a:solidFill>
                  <a:schemeClr val="tx1"/>
                </a:solidFill>
                <a:latin typeface="Times New Roman" panose="02020603050405020304" pitchFamily="18" charset="0"/>
                <a:cs typeface="Times New Roman" panose="02020603050405020304" pitchFamily="18" charset="0"/>
              </a:rPr>
              <a:t>. “Este modul de a </a:t>
            </a:r>
            <a:r>
              <a:rPr lang="ro-RO" dirty="0" err="1" smtClean="0">
                <a:solidFill>
                  <a:schemeClr val="tx1"/>
                </a:solidFill>
                <a:latin typeface="Times New Roman" panose="02020603050405020304" pitchFamily="18" charset="0"/>
                <a:cs typeface="Times New Roman" panose="02020603050405020304" pitchFamily="18" charset="0"/>
              </a:rPr>
              <a:t>învăţa</a:t>
            </a:r>
            <a:r>
              <a:rPr lang="ro-RO" dirty="0" smtClean="0">
                <a:solidFill>
                  <a:schemeClr val="tx1"/>
                </a:solidFill>
                <a:latin typeface="Times New Roman" panose="02020603050405020304" pitchFamily="18" charset="0"/>
                <a:cs typeface="Times New Roman" panose="02020603050405020304" pitchFamily="18" charset="0"/>
              </a:rPr>
              <a:t> al copiilor. Este drumul pe care ei </a:t>
            </a:r>
            <a:r>
              <a:rPr lang="ro-RO" dirty="0" err="1" smtClean="0">
                <a:solidFill>
                  <a:schemeClr val="tx1"/>
                </a:solidFill>
                <a:latin typeface="Times New Roman" panose="02020603050405020304" pitchFamily="18" charset="0"/>
                <a:cs typeface="Times New Roman" panose="02020603050405020304" pitchFamily="18" charset="0"/>
              </a:rPr>
              <a:t>il</a:t>
            </a:r>
            <a:r>
              <a:rPr lang="ro-RO" dirty="0" smtClean="0">
                <a:solidFill>
                  <a:schemeClr val="tx1"/>
                </a:solidFill>
                <a:latin typeface="Times New Roman" panose="02020603050405020304" pitchFamily="18" charset="0"/>
                <a:cs typeface="Times New Roman" panose="02020603050405020304" pitchFamily="18" charset="0"/>
              </a:rPr>
              <a:t> urmează. </a:t>
            </a:r>
            <a:r>
              <a:rPr lang="ro-RO" dirty="0" err="1" smtClean="0">
                <a:solidFill>
                  <a:schemeClr val="tx1"/>
                </a:solidFill>
                <a:latin typeface="Times New Roman" panose="02020603050405020304" pitchFamily="18" charset="0"/>
                <a:cs typeface="Times New Roman" panose="02020603050405020304" pitchFamily="18" charset="0"/>
              </a:rPr>
              <a:t>Învaţă</a:t>
            </a:r>
            <a:r>
              <a:rPr lang="ro-RO" dirty="0" smtClean="0">
                <a:solidFill>
                  <a:schemeClr val="tx1"/>
                </a:solidFill>
                <a:latin typeface="Times New Roman" panose="02020603050405020304" pitchFamily="18" charset="0"/>
                <a:cs typeface="Times New Roman" panose="02020603050405020304" pitchFamily="18" charset="0"/>
              </a:rPr>
              <a:t> totul </a:t>
            </a:r>
            <a:r>
              <a:rPr lang="ro-RO" dirty="0" err="1" smtClean="0">
                <a:solidFill>
                  <a:schemeClr val="tx1"/>
                </a:solidFill>
                <a:latin typeface="Times New Roman" panose="02020603050405020304" pitchFamily="18" charset="0"/>
                <a:cs typeface="Times New Roman" panose="02020603050405020304" pitchFamily="18" charset="0"/>
              </a:rPr>
              <a:t>fară</a:t>
            </a:r>
            <a:r>
              <a:rPr lang="ro-RO" dirty="0" smtClean="0">
                <a:solidFill>
                  <a:schemeClr val="tx1"/>
                </a:solidFill>
                <a:latin typeface="Times New Roman" panose="02020603050405020304" pitchFamily="18" charset="0"/>
                <a:cs typeface="Times New Roman" panose="02020603050405020304" pitchFamily="18" charset="0"/>
              </a:rPr>
              <a:t> să </a:t>
            </a:r>
            <a:r>
              <a:rPr lang="ro-RO" dirty="0" err="1" smtClean="0">
                <a:solidFill>
                  <a:schemeClr val="tx1"/>
                </a:solidFill>
                <a:latin typeface="Times New Roman" panose="02020603050405020304" pitchFamily="18" charset="0"/>
                <a:cs typeface="Times New Roman" panose="02020603050405020304" pitchFamily="18" charset="0"/>
              </a:rPr>
              <a:t>ştie</a:t>
            </a:r>
            <a:r>
              <a:rPr lang="ro-RO" dirty="0" smtClean="0">
                <a:solidFill>
                  <a:schemeClr val="tx1"/>
                </a:solidFill>
                <a:latin typeface="Times New Roman" panose="02020603050405020304" pitchFamily="18" charset="0"/>
                <a:cs typeface="Times New Roman" panose="02020603050405020304" pitchFamily="18" charset="0"/>
              </a:rPr>
              <a:t> că </a:t>
            </a:r>
            <a:r>
              <a:rPr lang="ro-RO" dirty="0" err="1" smtClean="0">
                <a:solidFill>
                  <a:schemeClr val="tx1"/>
                </a:solidFill>
                <a:latin typeface="Times New Roman" panose="02020603050405020304" pitchFamily="18" charset="0"/>
                <a:cs typeface="Times New Roman" panose="02020603050405020304" pitchFamily="18" charset="0"/>
              </a:rPr>
              <a:t>învaţă</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facând</a:t>
            </a:r>
            <a:r>
              <a:rPr lang="ro-RO" dirty="0" smtClean="0">
                <a:solidFill>
                  <a:schemeClr val="tx1"/>
                </a:solidFill>
                <a:latin typeface="Times New Roman" panose="02020603050405020304" pitchFamily="18" charset="0"/>
                <a:cs typeface="Times New Roman" panose="02020603050405020304" pitchFamily="18" charset="0"/>
              </a:rPr>
              <a:t> lucrurile pas cu pas de la </a:t>
            </a:r>
            <a:r>
              <a:rPr lang="ro-RO" dirty="0" err="1" smtClean="0">
                <a:solidFill>
                  <a:schemeClr val="tx1"/>
                </a:solidFill>
                <a:latin typeface="Times New Roman" panose="02020603050405020304" pitchFamily="18" charset="0"/>
                <a:cs typeface="Times New Roman" panose="02020603050405020304" pitchFamily="18" charset="0"/>
              </a:rPr>
              <a:t>inconştient</a:t>
            </a:r>
            <a:r>
              <a:rPr lang="ro-RO" dirty="0" smtClean="0">
                <a:solidFill>
                  <a:schemeClr val="tx1"/>
                </a:solidFill>
                <a:latin typeface="Times New Roman" panose="02020603050405020304" pitchFamily="18" charset="0"/>
                <a:cs typeface="Times New Roman" panose="02020603050405020304" pitchFamily="18" charset="0"/>
              </a:rPr>
              <a:t> la </a:t>
            </a:r>
            <a:r>
              <a:rPr lang="ro-RO" dirty="0" err="1" smtClean="0">
                <a:solidFill>
                  <a:schemeClr val="tx1"/>
                </a:solidFill>
                <a:latin typeface="Times New Roman" panose="02020603050405020304" pitchFamily="18" charset="0"/>
                <a:cs typeface="Times New Roman" panose="02020603050405020304" pitchFamily="18" charset="0"/>
              </a:rPr>
              <a:t>conştient</a:t>
            </a:r>
            <a:r>
              <a:rPr lang="ro-RO" dirty="0" smtClean="0">
                <a:solidFill>
                  <a:schemeClr val="tx1"/>
                </a:solidFill>
                <a:latin typeface="Times New Roman" panose="02020603050405020304" pitchFamily="18" charset="0"/>
                <a:cs typeface="Times New Roman" panose="02020603050405020304" pitchFamily="18" charset="0"/>
              </a:rPr>
              <a:t>, mergând întotdeauna pe calea bucuriei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a dragostei.”(Maria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 În pre</a:t>
            </a:r>
            <a:r>
              <a:rPr lang="en-US" dirty="0" smtClean="0">
                <a:solidFill>
                  <a:schemeClr val="tx1"/>
                </a:solidFill>
                <a:latin typeface="Times New Roman" panose="02020603050405020304" pitchFamily="18" charset="0"/>
                <a:cs typeface="Times New Roman" panose="02020603050405020304" pitchFamily="18" charset="0"/>
              </a:rPr>
              <a:t>z</a:t>
            </a:r>
            <a:r>
              <a:rPr lang="ro-RO" dirty="0" err="1" smtClean="0">
                <a:solidFill>
                  <a:schemeClr val="tx1"/>
                </a:solidFill>
                <a:latin typeface="Times New Roman" panose="02020603050405020304" pitchFamily="18" charset="0"/>
                <a:cs typeface="Times New Roman" panose="02020603050405020304" pitchFamily="18" charset="0"/>
              </a:rPr>
              <a:t>ent</a:t>
            </a:r>
            <a:r>
              <a:rPr lang="ro-RO" dirty="0" smtClean="0">
                <a:solidFill>
                  <a:schemeClr val="tx1"/>
                </a:solidFill>
                <a:latin typeface="Times New Roman" panose="02020603050405020304" pitchFamily="18" charset="0"/>
                <a:cs typeface="Times New Roman" panose="02020603050405020304" pitchFamily="18" charset="0"/>
              </a:rPr>
              <a:t>, metoda reprezintă una dintre alternativele sistemului </a:t>
            </a:r>
            <a:r>
              <a:rPr lang="ro-RO" dirty="0" err="1" smtClean="0">
                <a:solidFill>
                  <a:schemeClr val="tx1"/>
                </a:solidFill>
                <a:latin typeface="Times New Roman" panose="02020603050405020304" pitchFamily="18" charset="0"/>
                <a:cs typeface="Times New Roman" panose="02020603050405020304" pitchFamily="18" charset="0"/>
              </a:rPr>
              <a:t>educaţional</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tradiţional</a:t>
            </a:r>
            <a:r>
              <a:rPr lang="ro-RO" dirty="0" smtClean="0">
                <a:solidFill>
                  <a:schemeClr val="tx1"/>
                </a:solidFill>
                <a:latin typeface="Times New Roman" panose="02020603050405020304" pitchFamily="18" charset="0"/>
                <a:cs typeface="Times New Roman" panose="02020603050405020304" pitchFamily="18" charset="0"/>
              </a:rPr>
              <a:t>, ceea ce înseamnă ca are caracter formal.</a:t>
            </a:r>
          </a:p>
          <a:p>
            <a:pPr algn="just"/>
            <a:r>
              <a:rPr lang="ro-RO" dirty="0" smtClean="0">
                <a:solidFill>
                  <a:schemeClr val="tx1"/>
                </a:solidFill>
                <a:latin typeface="Times New Roman" panose="02020603050405020304" pitchFamily="18" charset="0"/>
                <a:cs typeface="Times New Roman" panose="02020603050405020304" pitchFamily="18" charset="0"/>
              </a:rPr>
              <a:t>	Maria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 a considerat că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implicarea familiei în acest demers este importantă, dorind sa creeze mame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taţi</a:t>
            </a:r>
            <a:r>
              <a:rPr lang="ro-RO" dirty="0" smtClean="0">
                <a:solidFill>
                  <a:schemeClr val="tx1"/>
                </a:solidFill>
                <a:latin typeface="Times New Roman" panose="02020603050405020304" pitchFamily="18" charset="0"/>
                <a:cs typeface="Times New Roman" panose="02020603050405020304" pitchFamily="18" charset="0"/>
              </a:rPr>
              <a:t> noi pentru a </a:t>
            </a:r>
            <a:r>
              <a:rPr lang="ro-RO" dirty="0" err="1" smtClean="0">
                <a:solidFill>
                  <a:schemeClr val="tx1"/>
                </a:solidFill>
                <a:latin typeface="Times New Roman" panose="02020603050405020304" pitchFamily="18" charset="0"/>
                <a:cs typeface="Times New Roman" panose="02020603050405020304" pitchFamily="18" charset="0"/>
              </a:rPr>
              <a:t>creea</a:t>
            </a:r>
            <a:r>
              <a:rPr lang="ro-RO" dirty="0" smtClean="0">
                <a:solidFill>
                  <a:schemeClr val="tx1"/>
                </a:solidFill>
                <a:latin typeface="Times New Roman" panose="02020603050405020304" pitchFamily="18" charset="0"/>
                <a:cs typeface="Times New Roman" panose="02020603050405020304" pitchFamily="18" charset="0"/>
              </a:rPr>
              <a:t> o continuitate între ce se </a:t>
            </a:r>
            <a:r>
              <a:rPr lang="ro-RO" dirty="0" err="1" smtClean="0">
                <a:solidFill>
                  <a:schemeClr val="tx1"/>
                </a:solidFill>
                <a:latin typeface="Times New Roman" panose="02020603050405020304" pitchFamily="18" charset="0"/>
                <a:cs typeface="Times New Roman" panose="02020603050405020304" pitchFamily="18" charset="0"/>
              </a:rPr>
              <a:t>întampla</a:t>
            </a:r>
            <a:r>
              <a:rPr lang="ro-RO" dirty="0" smtClean="0">
                <a:solidFill>
                  <a:schemeClr val="tx1"/>
                </a:solidFill>
                <a:latin typeface="Times New Roman" panose="02020603050405020304" pitchFamily="18" charset="0"/>
                <a:cs typeface="Times New Roman" panose="02020603050405020304" pitchFamily="18" charset="0"/>
              </a:rPr>
              <a:t> la </a:t>
            </a:r>
            <a:r>
              <a:rPr lang="ro-RO" dirty="0" err="1" smtClean="0">
                <a:solidFill>
                  <a:schemeClr val="tx1"/>
                </a:solidFill>
                <a:latin typeface="Times New Roman" panose="02020603050405020304" pitchFamily="18" charset="0"/>
                <a:cs typeface="Times New Roman" panose="02020603050405020304" pitchFamily="18" charset="0"/>
              </a:rPr>
              <a:t>şcoală</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familie,</a:t>
            </a:r>
            <a:r>
              <a:rPr lang="en-US" dirty="0" smtClean="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ceea ce </a:t>
            </a:r>
            <a:r>
              <a:rPr lang="ro-RO" dirty="0" err="1" smtClean="0">
                <a:solidFill>
                  <a:schemeClr val="tx1"/>
                </a:solidFill>
                <a:latin typeface="Times New Roman" panose="02020603050405020304" pitchFamily="18" charset="0"/>
                <a:cs typeface="Times New Roman" panose="02020603050405020304" pitchFamily="18" charset="0"/>
              </a:rPr>
              <a:t>înseamn</a:t>
            </a:r>
            <a:r>
              <a:rPr lang="en-US" dirty="0" smtClean="0">
                <a:solidFill>
                  <a:schemeClr val="tx1"/>
                </a:solidFill>
                <a:latin typeface="Times New Roman" panose="02020603050405020304" pitchFamily="18" charset="0"/>
                <a:cs typeface="Times New Roman" panose="02020603050405020304" pitchFamily="18" charset="0"/>
              </a:rPr>
              <a:t>a</a:t>
            </a:r>
            <a:r>
              <a:rPr lang="ro-RO" dirty="0" smtClean="0">
                <a:solidFill>
                  <a:schemeClr val="tx1"/>
                </a:solidFill>
                <a:latin typeface="Times New Roman" panose="02020603050405020304" pitchFamily="18" charset="0"/>
                <a:cs typeface="Times New Roman" panose="02020603050405020304" pitchFamily="18" charset="0"/>
              </a:rPr>
              <a:t> că </a:t>
            </a:r>
            <a:r>
              <a:rPr lang="ro-RO" dirty="0" err="1" smtClean="0">
                <a:solidFill>
                  <a:schemeClr val="tx1"/>
                </a:solidFill>
                <a:latin typeface="Times New Roman" panose="02020603050405020304" pitchFamily="18" charset="0"/>
                <a:cs typeface="Times New Roman" panose="02020603050405020304" pitchFamily="18" charset="0"/>
              </a:rPr>
              <a:t>educaţia</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 </a:t>
            </a:r>
            <a:r>
              <a:rPr lang="en-US" dirty="0" smtClean="0">
                <a:solidFill>
                  <a:schemeClr val="tx1"/>
                </a:solidFill>
                <a:latin typeface="Times New Roman" panose="02020603050405020304" pitchFamily="18" charset="0"/>
                <a:cs typeface="Times New Roman" panose="02020603050405020304" pitchFamily="18" charset="0"/>
              </a:rPr>
              <a:t>era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informală.</a:t>
            </a:r>
            <a:endParaRPr lang="ro-RO" dirty="0">
              <a:solidFill>
                <a:schemeClr val="tx1"/>
              </a:solidFill>
              <a:latin typeface="Times New Roman" panose="02020603050405020304" pitchFamily="18" charset="0"/>
              <a:cs typeface="Times New Roman" panose="02020603050405020304" pitchFamily="18" charset="0"/>
            </a:endParaRPr>
          </a:p>
        </p:txBody>
      </p:sp>
      <p:sp>
        <p:nvSpPr>
          <p:cNvPr id="7" name="Rectangle 6"/>
          <p:cNvSpPr/>
          <p:nvPr/>
        </p:nvSpPr>
        <p:spPr>
          <a:xfrm>
            <a:off x="1150606" y="3328464"/>
            <a:ext cx="2909772"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FORMELE  EDUCAȚIEI: </a:t>
            </a:r>
            <a:endParaRPr lang="ro-RO"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68671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853856" y="1555364"/>
            <a:ext cx="11088761" cy="646331"/>
          </a:xfrm>
          <a:prstGeom prst="rect">
            <a:avLst/>
          </a:prstGeom>
          <a:solidFill>
            <a:schemeClr val="accent2">
              <a:alpha val="5000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a:spAutoFit/>
          </a:bodyPr>
          <a:lstStyle/>
          <a:p>
            <a:pPr algn="ctr"/>
            <a:r>
              <a:rPr lang="ro-RO" dirty="0" err="1">
                <a:latin typeface="Times New Roman" panose="02020603050405020304" pitchFamily="18" charset="0"/>
                <a:cs typeface="Times New Roman" panose="02020603050405020304" pitchFamily="18" charset="0"/>
              </a:rPr>
              <a:t>Educaţia</a:t>
            </a:r>
            <a:r>
              <a:rPr lang="ro-RO" dirty="0">
                <a:latin typeface="Times New Roman" panose="02020603050405020304" pitchFamily="18" charset="0"/>
                <a:cs typeface="Times New Roman" panose="02020603050405020304" pitchFamily="18" charset="0"/>
              </a:rPr>
              <a:t> </a:t>
            </a:r>
            <a:r>
              <a:rPr lang="ro-RO" dirty="0" err="1">
                <a:latin typeface="Times New Roman" panose="02020603050405020304" pitchFamily="18" charset="0"/>
                <a:cs typeface="Times New Roman" panose="02020603050405020304" pitchFamily="18" charset="0"/>
              </a:rPr>
              <a:t>Montessori</a:t>
            </a:r>
            <a:r>
              <a:rPr lang="ro-RO" dirty="0">
                <a:latin typeface="Times New Roman" panose="02020603050405020304" pitchFamily="18" charset="0"/>
                <a:cs typeface="Times New Roman" panose="02020603050405020304" pitchFamily="18" charset="0"/>
              </a:rPr>
              <a:t> nu se bazează pe o singura dimensiune, ea fiind într-o dinamică permanentă, generat</a:t>
            </a:r>
            <a:r>
              <a:rPr lang="en-US" dirty="0">
                <a:latin typeface="Times New Roman" panose="02020603050405020304" pitchFamily="18" charset="0"/>
                <a:cs typeface="Times New Roman" panose="02020603050405020304" pitchFamily="18" charset="0"/>
              </a:rPr>
              <a:t>ă</a:t>
            </a:r>
            <a:r>
              <a:rPr lang="ro-RO" dirty="0">
                <a:latin typeface="Times New Roman" panose="02020603050405020304" pitchFamily="18" charset="0"/>
                <a:cs typeface="Times New Roman" panose="02020603050405020304" pitchFamily="18" charset="0"/>
              </a:rPr>
              <a:t> de faptul că fiecare copil are nevoi specific</a:t>
            </a:r>
            <a:r>
              <a:rPr lang="en-US" dirty="0">
                <a:latin typeface="Times New Roman" panose="02020603050405020304" pitchFamily="18" charset="0"/>
                <a:cs typeface="Times New Roman" panose="02020603050405020304" pitchFamily="18" charset="0"/>
              </a:rPr>
              <a:t>e</a:t>
            </a:r>
            <a:r>
              <a:rPr lang="ro-RO" dirty="0">
                <a:latin typeface="Times New Roman" panose="02020603050405020304" pitchFamily="18" charset="0"/>
                <a:cs typeface="Times New Roman" panose="02020603050405020304" pitchFamily="18" charset="0"/>
              </a:rPr>
              <a:t> </a:t>
            </a:r>
            <a:r>
              <a:rPr lang="ro-RO" dirty="0" err="1">
                <a:latin typeface="Times New Roman" panose="02020603050405020304" pitchFamily="18" charset="0"/>
                <a:cs typeface="Times New Roman" panose="02020603050405020304" pitchFamily="18" charset="0"/>
              </a:rPr>
              <a:t>şi</a:t>
            </a:r>
            <a:r>
              <a:rPr lang="ro-RO" dirty="0">
                <a:latin typeface="Times New Roman" panose="02020603050405020304" pitchFamily="18" charset="0"/>
                <a:cs typeface="Times New Roman" panose="02020603050405020304" pitchFamily="18" charset="0"/>
              </a:rPr>
              <a:t>, prin urmare, necesită </a:t>
            </a:r>
            <a:r>
              <a:rPr lang="en-US" dirty="0">
                <a:latin typeface="Times New Roman" panose="02020603050405020304" pitchFamily="18" charset="0"/>
                <a:cs typeface="Times New Roman" panose="02020603050405020304" pitchFamily="18" charset="0"/>
              </a:rPr>
              <a:t>o </a:t>
            </a:r>
            <a:r>
              <a:rPr lang="ro-RO" dirty="0">
                <a:latin typeface="Times New Roman" panose="02020603050405020304" pitchFamily="18" charset="0"/>
                <a:cs typeface="Times New Roman" panose="02020603050405020304" pitchFamily="18" charset="0"/>
              </a:rPr>
              <a:t>abordare diferită. 	</a:t>
            </a:r>
          </a:p>
        </p:txBody>
      </p:sp>
      <p:sp>
        <p:nvSpPr>
          <p:cNvPr id="4" name="Rectangle 3"/>
          <p:cNvSpPr/>
          <p:nvPr/>
        </p:nvSpPr>
        <p:spPr>
          <a:xfrm>
            <a:off x="1072935" y="847368"/>
            <a:ext cx="3429144"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DIMENSIUNILE EDUCAȚIEI: </a:t>
            </a:r>
            <a:endParaRPr lang="ro-RO" b="1" u="sng" dirty="0">
              <a:latin typeface="Times New Roman" panose="02020603050405020304" pitchFamily="18" charset="0"/>
              <a:cs typeface="Times New Roman" panose="02020603050405020304" pitchFamily="18" charset="0"/>
            </a:endParaRP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18924" y="2540359"/>
            <a:ext cx="2835707" cy="3251428"/>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hemeClr val="accent4"/>
          </a:lnRef>
          <a:fillRef idx="3">
            <a:schemeClr val="accent4"/>
          </a:fillRef>
          <a:effectRef idx="3">
            <a:schemeClr val="accent4"/>
          </a:effectRef>
          <a:fontRef idx="minor">
            <a:schemeClr val="lt1"/>
          </a:fontRef>
        </p:style>
      </p:pic>
      <p:sp>
        <p:nvSpPr>
          <p:cNvPr id="12" name="Rectangle 11"/>
          <p:cNvSpPr/>
          <p:nvPr/>
        </p:nvSpPr>
        <p:spPr>
          <a:xfrm>
            <a:off x="8702035" y="5291401"/>
            <a:ext cx="3240577" cy="369332"/>
          </a:xfrm>
          <a:prstGeom prst="rect">
            <a:avLst/>
          </a:prstGeom>
          <a:solidFill>
            <a:schemeClr val="accent1">
              <a:alpha val="5000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a:spAutoFit/>
          </a:bodyPr>
          <a:lstStyle/>
          <a:p>
            <a:pPr algn="ctr"/>
            <a:r>
              <a:rPr lang="ro-RO" dirty="0" smtClean="0">
                <a:latin typeface="Times New Roman" panose="02020603050405020304" pitchFamily="18" charset="0"/>
                <a:cs typeface="Times New Roman" panose="02020603050405020304" pitchFamily="18" charset="0"/>
              </a:rPr>
              <a:t>EDUCAȚIA RELIGIOASĂ</a:t>
            </a:r>
            <a:endParaRPr lang="ro-RO" dirty="0">
              <a:latin typeface="Times New Roman" panose="02020603050405020304" pitchFamily="18" charset="0"/>
              <a:cs typeface="Times New Roman" panose="02020603050405020304" pitchFamily="18" charset="0"/>
            </a:endParaRPr>
          </a:p>
        </p:txBody>
      </p:sp>
      <p:sp>
        <p:nvSpPr>
          <p:cNvPr id="15" name="Rectangle 14"/>
          <p:cNvSpPr/>
          <p:nvPr/>
        </p:nvSpPr>
        <p:spPr>
          <a:xfrm>
            <a:off x="853857" y="2619924"/>
            <a:ext cx="3240577" cy="369332"/>
          </a:xfrm>
          <a:prstGeom prst="rect">
            <a:avLst/>
          </a:prstGeom>
          <a:ln/>
        </p:spPr>
        <p:style>
          <a:lnRef idx="3">
            <a:schemeClr val="lt1"/>
          </a:lnRef>
          <a:fillRef idx="1">
            <a:schemeClr val="accent1"/>
          </a:fillRef>
          <a:effectRef idx="1">
            <a:schemeClr val="accent1"/>
          </a:effectRef>
          <a:fontRef idx="minor">
            <a:schemeClr val="lt1"/>
          </a:fontRef>
        </p:style>
        <p:txBody>
          <a:bodyPr wrap="square">
            <a:spAutoFit/>
          </a:bodyPr>
          <a:lstStyle/>
          <a:p>
            <a:pPr algn="ctr"/>
            <a:r>
              <a:rPr lang="ro-RO" dirty="0" smtClean="0">
                <a:latin typeface="Times New Roman" panose="02020603050405020304" pitchFamily="18" charset="0"/>
                <a:cs typeface="Times New Roman" panose="02020603050405020304" pitchFamily="18" charset="0"/>
              </a:rPr>
              <a:t>EDUCAȚIA INTELCTUALĂ</a:t>
            </a:r>
            <a:endParaRPr lang="ro-RO" dirty="0">
              <a:latin typeface="Times New Roman" panose="02020603050405020304" pitchFamily="18" charset="0"/>
              <a:cs typeface="Times New Roman" panose="02020603050405020304" pitchFamily="18" charset="0"/>
            </a:endParaRPr>
          </a:p>
        </p:txBody>
      </p:sp>
      <p:sp>
        <p:nvSpPr>
          <p:cNvPr id="16" name="Rectangle 15"/>
          <p:cNvSpPr/>
          <p:nvPr/>
        </p:nvSpPr>
        <p:spPr>
          <a:xfrm>
            <a:off x="853853" y="5312640"/>
            <a:ext cx="3240577" cy="369332"/>
          </a:xfrm>
          <a:prstGeom prst="rect">
            <a:avLst/>
          </a:prstGeom>
          <a:ln/>
        </p:spPr>
        <p:style>
          <a:lnRef idx="3">
            <a:schemeClr val="lt1"/>
          </a:lnRef>
          <a:fillRef idx="1">
            <a:schemeClr val="accent6"/>
          </a:fillRef>
          <a:effectRef idx="1">
            <a:schemeClr val="accent6"/>
          </a:effectRef>
          <a:fontRef idx="minor">
            <a:schemeClr val="lt1"/>
          </a:fontRef>
        </p:style>
        <p:txBody>
          <a:bodyPr wrap="square">
            <a:spAutoFit/>
          </a:bodyPr>
          <a:lstStyle/>
          <a:p>
            <a:pPr algn="ctr"/>
            <a:r>
              <a:rPr lang="ro-RO" dirty="0" smtClean="0">
                <a:latin typeface="Times New Roman" panose="02020603050405020304" pitchFamily="18" charset="0"/>
                <a:cs typeface="Times New Roman" panose="02020603050405020304" pitchFamily="18" charset="0"/>
              </a:rPr>
              <a:t>EDUCAȚIA MORAL - CIVICĂ</a:t>
            </a:r>
            <a:endParaRPr lang="ro-RO" dirty="0">
              <a:latin typeface="Times New Roman" panose="02020603050405020304" pitchFamily="18" charset="0"/>
              <a:cs typeface="Times New Roman" panose="02020603050405020304" pitchFamily="18" charset="0"/>
            </a:endParaRPr>
          </a:p>
        </p:txBody>
      </p:sp>
      <p:sp>
        <p:nvSpPr>
          <p:cNvPr id="17" name="Rectangle 16"/>
          <p:cNvSpPr/>
          <p:nvPr/>
        </p:nvSpPr>
        <p:spPr>
          <a:xfrm>
            <a:off x="8702035" y="3927340"/>
            <a:ext cx="3240577" cy="369332"/>
          </a:xfrm>
          <a:prstGeom prst="rect">
            <a:avLst/>
          </a:prstGeom>
          <a:ln/>
        </p:spPr>
        <p:style>
          <a:lnRef idx="3">
            <a:schemeClr val="lt1"/>
          </a:lnRef>
          <a:fillRef idx="1">
            <a:schemeClr val="accent3"/>
          </a:fillRef>
          <a:effectRef idx="1">
            <a:schemeClr val="accent3"/>
          </a:effectRef>
          <a:fontRef idx="minor">
            <a:schemeClr val="lt1"/>
          </a:fontRef>
        </p:style>
        <p:txBody>
          <a:bodyPr wrap="square">
            <a:spAutoFit/>
          </a:bodyPr>
          <a:lstStyle/>
          <a:p>
            <a:pPr algn="ctr"/>
            <a:r>
              <a:rPr lang="ro-RO" dirty="0" smtClean="0">
                <a:latin typeface="Times New Roman" panose="02020603050405020304" pitchFamily="18" charset="0"/>
                <a:cs typeface="Times New Roman" panose="02020603050405020304" pitchFamily="18" charset="0"/>
              </a:rPr>
              <a:t>EDUCAȚIA PROFESIONALĂ</a:t>
            </a:r>
          </a:p>
        </p:txBody>
      </p:sp>
      <p:sp>
        <p:nvSpPr>
          <p:cNvPr id="18" name="Rectangle 17"/>
          <p:cNvSpPr/>
          <p:nvPr/>
        </p:nvSpPr>
        <p:spPr>
          <a:xfrm>
            <a:off x="853852" y="3927340"/>
            <a:ext cx="3240577" cy="369332"/>
          </a:xfrm>
          <a:prstGeom prst="rect">
            <a:avLst/>
          </a:prstGeom>
          <a:ln/>
        </p:spPr>
        <p:style>
          <a:lnRef idx="3">
            <a:schemeClr val="lt1"/>
          </a:lnRef>
          <a:fillRef idx="1">
            <a:schemeClr val="accent2"/>
          </a:fillRef>
          <a:effectRef idx="1">
            <a:schemeClr val="accent2"/>
          </a:effectRef>
          <a:fontRef idx="minor">
            <a:schemeClr val="lt1"/>
          </a:fontRef>
        </p:style>
        <p:txBody>
          <a:bodyPr wrap="square">
            <a:spAutoFit/>
          </a:bodyPr>
          <a:lstStyle/>
          <a:p>
            <a:pPr algn="ctr"/>
            <a:r>
              <a:rPr lang="ro-RO" dirty="0" smtClean="0">
                <a:latin typeface="Times New Roman" panose="02020603050405020304" pitchFamily="18" charset="0"/>
                <a:cs typeface="Times New Roman" panose="02020603050405020304" pitchFamily="18" charset="0"/>
              </a:rPr>
              <a:t>EDUCAȚIA ESTETICĂ</a:t>
            </a:r>
            <a:endParaRPr lang="ro-RO" dirty="0">
              <a:latin typeface="Times New Roman" panose="02020603050405020304" pitchFamily="18" charset="0"/>
              <a:cs typeface="Times New Roman" panose="02020603050405020304" pitchFamily="18" charset="0"/>
            </a:endParaRPr>
          </a:p>
        </p:txBody>
      </p:sp>
      <p:sp>
        <p:nvSpPr>
          <p:cNvPr id="20" name="Rectangle 19"/>
          <p:cNvSpPr/>
          <p:nvPr/>
        </p:nvSpPr>
        <p:spPr>
          <a:xfrm>
            <a:off x="853854" y="6115234"/>
            <a:ext cx="11088761" cy="646331"/>
          </a:xfrm>
          <a:prstGeom prst="rect">
            <a:avLst/>
          </a:prstGeom>
          <a:solidFill>
            <a:schemeClr val="accent1">
              <a:lumMod val="50000"/>
              <a:alpha val="5000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a:spAutoFit/>
          </a:bodyPr>
          <a:lstStyle/>
          <a:p>
            <a:pPr algn="ctr"/>
            <a:r>
              <a:rPr lang="ro-RO" dirty="0">
                <a:latin typeface="Times New Roman" panose="02020603050405020304" pitchFamily="18" charset="0"/>
                <a:cs typeface="Times New Roman" panose="02020603050405020304" pitchFamily="18" charset="0"/>
              </a:rPr>
              <a:t>Satisfacerea nevoilor fizice, mentale, spirituale </a:t>
            </a:r>
            <a:r>
              <a:rPr lang="ro-RO" dirty="0" err="1">
                <a:latin typeface="Times New Roman" panose="02020603050405020304" pitchFamily="18" charset="0"/>
                <a:cs typeface="Times New Roman" panose="02020603050405020304" pitchFamily="18" charset="0"/>
              </a:rPr>
              <a:t>şi</a:t>
            </a:r>
            <a:r>
              <a:rPr lang="ro-RO" dirty="0">
                <a:latin typeface="Times New Roman" panose="02020603050405020304" pitchFamily="18" charset="0"/>
                <a:cs typeface="Times New Roman" panose="02020603050405020304" pitchFamily="18" charset="0"/>
              </a:rPr>
              <a:t> </a:t>
            </a:r>
            <a:r>
              <a:rPr lang="ro-RO" dirty="0" err="1">
                <a:latin typeface="Times New Roman" panose="02020603050405020304" pitchFamily="18" charset="0"/>
                <a:cs typeface="Times New Roman" panose="02020603050405020304" pitchFamily="18" charset="0"/>
              </a:rPr>
              <a:t>emoţionale</a:t>
            </a:r>
            <a:r>
              <a:rPr lang="ro-RO" dirty="0">
                <a:latin typeface="Times New Roman" panose="02020603050405020304" pitchFamily="18" charset="0"/>
                <a:cs typeface="Times New Roman" panose="02020603050405020304" pitchFamily="18" charset="0"/>
              </a:rPr>
              <a:t> ale copiilor are ca rezultat faptul că </a:t>
            </a:r>
            <a:r>
              <a:rPr lang="ro-RO" dirty="0" err="1">
                <a:latin typeface="Times New Roman" panose="02020603050405020304" pitchFamily="18" charset="0"/>
                <a:cs typeface="Times New Roman" panose="02020603050405020304" pitchFamily="18" charset="0"/>
              </a:rPr>
              <a:t>aceştia</a:t>
            </a:r>
            <a:r>
              <a:rPr lang="ro-RO" dirty="0">
                <a:latin typeface="Times New Roman" panose="02020603050405020304" pitchFamily="18" charset="0"/>
                <a:cs typeface="Times New Roman" panose="02020603050405020304" pitchFamily="18" charset="0"/>
              </a:rPr>
              <a:t> se joacă </a:t>
            </a:r>
            <a:r>
              <a:rPr lang="ro-RO" dirty="0" err="1">
                <a:latin typeface="Times New Roman" panose="02020603050405020304" pitchFamily="18" charset="0"/>
                <a:cs typeface="Times New Roman" panose="02020603050405020304" pitchFamily="18" charset="0"/>
              </a:rPr>
              <a:t>şi</a:t>
            </a:r>
            <a:r>
              <a:rPr lang="ro-RO" dirty="0">
                <a:latin typeface="Times New Roman" panose="02020603050405020304" pitchFamily="18" charset="0"/>
                <a:cs typeface="Times New Roman" panose="02020603050405020304" pitchFamily="18" charset="0"/>
              </a:rPr>
              <a:t> muncesc cu </a:t>
            </a:r>
            <a:r>
              <a:rPr lang="ro-RO" dirty="0" err="1">
                <a:latin typeface="Times New Roman" panose="02020603050405020304" pitchFamily="18" charset="0"/>
                <a:cs typeface="Times New Roman" panose="02020603050405020304" pitchFamily="18" charset="0"/>
              </a:rPr>
              <a:t>plăcer</a:t>
            </a:r>
            <a:r>
              <a:rPr lang="en-US" dirty="0">
                <a:latin typeface="Times New Roman" panose="02020603050405020304" pitchFamily="18" charset="0"/>
                <a:cs typeface="Times New Roman" panose="02020603050405020304" pitchFamily="18" charset="0"/>
              </a:rPr>
              <a:t>e</a:t>
            </a:r>
            <a:r>
              <a:rPr lang="ro-RO" dirty="0">
                <a:latin typeface="Times New Roman" panose="02020603050405020304" pitchFamily="18" charset="0"/>
                <a:cs typeface="Times New Roman" panose="02020603050405020304" pitchFamily="18" charset="0"/>
              </a:rPr>
              <a:t>, </a:t>
            </a:r>
            <a:r>
              <a:rPr lang="ro-RO" dirty="0" err="1">
                <a:latin typeface="Times New Roman" panose="02020603050405020304" pitchFamily="18" charset="0"/>
                <a:cs typeface="Times New Roman" panose="02020603050405020304" pitchFamily="18" charset="0"/>
              </a:rPr>
              <a:t>învaţă</a:t>
            </a:r>
            <a:r>
              <a:rPr lang="ro-RO" dirty="0">
                <a:latin typeface="Times New Roman" panose="02020603050405020304" pitchFamily="18" charset="0"/>
                <a:cs typeface="Times New Roman" panose="02020603050405020304" pitchFamily="18" charset="0"/>
              </a:rPr>
              <a:t> </a:t>
            </a:r>
            <a:r>
              <a:rPr lang="ro-RO" dirty="0" err="1">
                <a:latin typeface="Times New Roman" panose="02020603050405020304" pitchFamily="18" charset="0"/>
                <a:cs typeface="Times New Roman" panose="02020603050405020304" pitchFamily="18" charset="0"/>
              </a:rPr>
              <a:t>şi</a:t>
            </a:r>
            <a:r>
              <a:rPr lang="ro-RO" dirty="0">
                <a:latin typeface="Times New Roman" panose="02020603050405020304" pitchFamily="18" charset="0"/>
                <a:cs typeface="Times New Roman" panose="02020603050405020304" pitchFamily="18" charset="0"/>
              </a:rPr>
              <a:t> creează cu entuziasm.</a:t>
            </a:r>
          </a:p>
        </p:txBody>
      </p:sp>
      <p:sp>
        <p:nvSpPr>
          <p:cNvPr id="13" name="Rectangle 12"/>
          <p:cNvSpPr/>
          <p:nvPr/>
        </p:nvSpPr>
        <p:spPr>
          <a:xfrm>
            <a:off x="8702037" y="2656196"/>
            <a:ext cx="3240577" cy="369332"/>
          </a:xfrm>
          <a:prstGeom prst="rect">
            <a:avLst/>
          </a:prstGeom>
          <a:solidFill>
            <a:schemeClr val="accent2">
              <a:lumMod val="75000"/>
            </a:schemeClr>
          </a:solidFill>
          <a:ln/>
        </p:spPr>
        <p:style>
          <a:lnRef idx="3">
            <a:schemeClr val="lt1"/>
          </a:lnRef>
          <a:fillRef idx="1">
            <a:schemeClr val="accent6"/>
          </a:fillRef>
          <a:effectRef idx="1">
            <a:schemeClr val="accent6"/>
          </a:effectRef>
          <a:fontRef idx="minor">
            <a:schemeClr val="lt1"/>
          </a:fontRef>
        </p:style>
        <p:txBody>
          <a:bodyPr wrap="square">
            <a:spAutoFit/>
          </a:bodyPr>
          <a:lstStyle/>
          <a:p>
            <a:pPr algn="ctr"/>
            <a:r>
              <a:rPr lang="ro-RO" dirty="0" smtClean="0">
                <a:latin typeface="Times New Roman" panose="02020603050405020304" pitchFamily="18" charset="0"/>
                <a:cs typeface="Times New Roman" panose="02020603050405020304" pitchFamily="18" charset="0"/>
              </a:rPr>
              <a:t>EDUCAȚIA FIZICĂ</a:t>
            </a:r>
            <a:endParaRPr lang="ro-RO"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602887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8674" y="1428750"/>
            <a:ext cx="10772775" cy="4955203"/>
          </a:xfrm>
          <a:prstGeom prst="rect">
            <a:avLst/>
          </a:prstGeom>
          <a:solidFill>
            <a:schemeClr val="bg2"/>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marL="800100" lvl="1" indent="-342900" algn="just">
              <a:buFont typeface="Wingdings" panose="05000000000000000000" pitchFamily="2" charset="2"/>
              <a:buChar char="ü"/>
            </a:pPr>
            <a:r>
              <a:rPr lang="ro-RO" sz="2000" b="1" u="sng" dirty="0">
                <a:solidFill>
                  <a:schemeClr val="tx1"/>
                </a:solidFill>
                <a:latin typeface="Times New Roman" panose="02020603050405020304" pitchFamily="18" charset="0"/>
                <a:cs typeface="Times New Roman" panose="02020603050405020304" pitchFamily="18" charset="0"/>
              </a:rPr>
              <a:t>Stimularea curiozităţii epistemice a copilului, a imaginaţiei, a perseverenţei.</a:t>
            </a:r>
          </a:p>
          <a:p>
            <a:pPr algn="just"/>
            <a:r>
              <a:rPr lang="ro-RO" dirty="0">
                <a:solidFill>
                  <a:schemeClr val="tx1"/>
                </a:solidFill>
                <a:latin typeface="Times New Roman" panose="02020603050405020304" pitchFamily="18" charset="0"/>
                <a:cs typeface="Times New Roman" panose="02020603050405020304" pitchFamily="18" charset="0"/>
              </a:rPr>
              <a:t>Curiozitatea stă la baza învăţării. Contactul cu mediul înconjurător îl determină pe copil să descopere şi să acumuleze cunoştinţe, experienţe de învăţare, determinând stimularea continuă a curiozităţii. Pentru că i se crează posibilitatea de a alege singur, el este încurajat să aibă initiaţiva, să fie perseverant în tot ceea ce face</a:t>
            </a:r>
            <a:r>
              <a:rPr lang="ro-RO" dirty="0" smtClean="0">
                <a:solidFill>
                  <a:schemeClr val="tx1"/>
                </a:solidFill>
                <a:latin typeface="Times New Roman" panose="02020603050405020304" pitchFamily="18" charset="0"/>
                <a:cs typeface="Times New Roman" panose="02020603050405020304" pitchFamily="18" charset="0"/>
              </a:rPr>
              <a:t>.</a:t>
            </a:r>
          </a:p>
          <a:p>
            <a:pPr algn="just"/>
            <a:endParaRPr lang="ro-RO" dirty="0" smtClean="0">
              <a:solidFill>
                <a:schemeClr val="tx1"/>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ü"/>
            </a:pPr>
            <a:r>
              <a:rPr lang="ro-RO" b="1" dirty="0" smtClean="0">
                <a:solidFill>
                  <a:schemeClr val="tx1"/>
                </a:solidFill>
                <a:latin typeface="Times New Roman" panose="02020603050405020304" pitchFamily="18" charset="0"/>
                <a:cs typeface="Times New Roman" panose="02020603050405020304" pitchFamily="18" charset="0"/>
              </a:rPr>
              <a:t>  </a:t>
            </a:r>
            <a:r>
              <a:rPr lang="ro-RO" sz="2000" b="1" u="sng" dirty="0" smtClean="0">
                <a:solidFill>
                  <a:schemeClr val="tx1"/>
                </a:solidFill>
                <a:latin typeface="Times New Roman" panose="02020603050405020304" pitchFamily="18" charset="0"/>
                <a:cs typeface="Times New Roman" panose="02020603050405020304" pitchFamily="18" charset="0"/>
              </a:rPr>
              <a:t>      Dezvoltarea </a:t>
            </a:r>
            <a:r>
              <a:rPr lang="ro-RO" sz="2000" b="1" u="sng" dirty="0">
                <a:solidFill>
                  <a:schemeClr val="tx1"/>
                </a:solidFill>
                <a:latin typeface="Times New Roman" panose="02020603050405020304" pitchFamily="18" charset="0"/>
                <a:cs typeface="Times New Roman" panose="02020603050405020304" pitchFamily="18" charset="0"/>
              </a:rPr>
              <a:t>siguranţei de sine, a autodisciplinei, a simpţului de ordine, a respectului faţă de propria persoană şi faţă de cei din jur.</a:t>
            </a:r>
          </a:p>
          <a:p>
            <a:pPr algn="just"/>
            <a:r>
              <a:rPr lang="ro-RO" dirty="0">
                <a:solidFill>
                  <a:schemeClr val="tx1"/>
                </a:solidFill>
                <a:latin typeface="Times New Roman" panose="02020603050405020304" pitchFamily="18" charset="0"/>
                <a:cs typeface="Times New Roman" panose="02020603050405020304" pitchFamily="18" charset="0"/>
              </a:rPr>
              <a:t>Prin joc, copiii socializează, invaţă să coopereze cu ceilalţi copii, să negocieze, să se înţeleagă pe sine şi pe ceilalţi, să respecte şi să fie respectaţi. Activităţile bazate pe metoda Montessori au ca baza deprinderile</a:t>
            </a:r>
            <a:r>
              <a:rPr lang="en-US" dirty="0">
                <a:solidFill>
                  <a:schemeClr val="tx1"/>
                </a:solidFill>
                <a:latin typeface="Times New Roman" panose="02020603050405020304" pitchFamily="18" charset="0"/>
                <a:cs typeface="Times New Roman" panose="02020603050405020304" pitchFamily="18" charset="0"/>
              </a:rPr>
              <a:t> </a:t>
            </a:r>
            <a:r>
              <a:rPr lang="ro-RO" dirty="0">
                <a:solidFill>
                  <a:schemeClr val="tx1"/>
                </a:solidFill>
                <a:latin typeface="Times New Roman" panose="02020603050405020304" pitchFamily="18" charset="0"/>
                <a:cs typeface="Times New Roman" panose="02020603050405020304" pitchFamily="18" charset="0"/>
              </a:rPr>
              <a:t>deja dobândite, fapt ce duce la reducerea neîncrederii în sine, disciplina şi autodisciplina, educatoarea intervenind doar când este nevoie de </a:t>
            </a:r>
            <a:r>
              <a:rPr lang="ro-RO" dirty="0" err="1">
                <a:solidFill>
                  <a:schemeClr val="tx1"/>
                </a:solidFill>
                <a:latin typeface="Times New Roman" panose="02020603050405020304" pitchFamily="18" charset="0"/>
                <a:cs typeface="Times New Roman" panose="02020603050405020304" pitchFamily="18" charset="0"/>
              </a:rPr>
              <a:t>intervenţia</a:t>
            </a:r>
            <a:r>
              <a:rPr lang="ro-RO" dirty="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acesteia.</a:t>
            </a:r>
          </a:p>
          <a:p>
            <a:pPr algn="just"/>
            <a:endParaRPr lang="ro-RO" dirty="0" smtClean="0">
              <a:solidFill>
                <a:schemeClr val="tx1"/>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ü"/>
            </a:pPr>
            <a:r>
              <a:rPr lang="ro-RO" dirty="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       </a:t>
            </a:r>
            <a:r>
              <a:rPr lang="ro-RO" sz="2000" b="1" u="sng" dirty="0" smtClean="0">
                <a:solidFill>
                  <a:schemeClr val="tx1"/>
                </a:solidFill>
                <a:latin typeface="Times New Roman" panose="02020603050405020304" pitchFamily="18" charset="0"/>
                <a:cs typeface="Times New Roman" panose="02020603050405020304" pitchFamily="18" charset="0"/>
              </a:rPr>
              <a:t>Sprijinirea copilului în dezvoltarea deprinderilor </a:t>
            </a:r>
            <a:r>
              <a:rPr lang="ro-RO" sz="2000" b="1" u="sng" dirty="0" err="1" smtClean="0">
                <a:solidFill>
                  <a:schemeClr val="tx1"/>
                </a:solidFill>
                <a:latin typeface="Times New Roman" panose="02020603050405020304" pitchFamily="18" charset="0"/>
                <a:cs typeface="Times New Roman" panose="02020603050405020304" pitchFamily="18" charset="0"/>
              </a:rPr>
              <a:t>senzorio</a:t>
            </a:r>
            <a:r>
              <a:rPr lang="ro-RO" sz="2000" b="1" u="sng" dirty="0" smtClean="0">
                <a:solidFill>
                  <a:schemeClr val="tx1"/>
                </a:solidFill>
                <a:latin typeface="Times New Roman" panose="02020603050405020304" pitchFamily="18" charset="0"/>
                <a:cs typeface="Times New Roman" panose="02020603050405020304" pitchFamily="18" charset="0"/>
              </a:rPr>
              <a:t>-motorii </a:t>
            </a:r>
            <a:r>
              <a:rPr lang="ro-RO" sz="2000" b="1" u="sng" dirty="0" err="1" smtClean="0">
                <a:solidFill>
                  <a:schemeClr val="tx1"/>
                </a:solidFill>
                <a:latin typeface="Times New Roman" panose="02020603050405020304" pitchFamily="18" charset="0"/>
                <a:cs typeface="Times New Roman" panose="02020603050405020304" pitchFamily="18" charset="0"/>
              </a:rPr>
              <a:t>şi</a:t>
            </a:r>
            <a:r>
              <a:rPr lang="ro-RO" sz="2000" b="1" u="sng" dirty="0" smtClean="0">
                <a:solidFill>
                  <a:schemeClr val="tx1"/>
                </a:solidFill>
                <a:latin typeface="Times New Roman" panose="02020603050405020304" pitchFamily="18" charset="0"/>
                <a:cs typeface="Times New Roman" panose="02020603050405020304" pitchFamily="18" charset="0"/>
              </a:rPr>
              <a:t> a </a:t>
            </a:r>
            <a:r>
              <a:rPr lang="ro-RO" sz="2000" b="1" u="sng" dirty="0" err="1" smtClean="0">
                <a:solidFill>
                  <a:schemeClr val="tx1"/>
                </a:solidFill>
                <a:latin typeface="Times New Roman" panose="02020603050405020304" pitchFamily="18" charset="0"/>
                <a:cs typeface="Times New Roman" panose="02020603050405020304" pitchFamily="18" charset="0"/>
              </a:rPr>
              <a:t>capacităţilor</a:t>
            </a:r>
            <a:r>
              <a:rPr lang="ro-RO" sz="2000" b="1" u="sng" dirty="0" smtClean="0">
                <a:solidFill>
                  <a:schemeClr val="tx1"/>
                </a:solidFill>
                <a:latin typeface="Times New Roman" panose="02020603050405020304" pitchFamily="18" charset="0"/>
                <a:cs typeface="Times New Roman" panose="02020603050405020304" pitchFamily="18" charset="0"/>
              </a:rPr>
              <a:t> de judecată.</a:t>
            </a:r>
            <a:endParaRPr lang="ro-RO" b="1" u="sng" dirty="0" smtClean="0">
              <a:solidFill>
                <a:schemeClr val="tx1"/>
              </a:solidFill>
              <a:latin typeface="Times New Roman" panose="02020603050405020304" pitchFamily="18" charset="0"/>
              <a:cs typeface="Times New Roman" panose="02020603050405020304" pitchFamily="18" charset="0"/>
            </a:endParaRPr>
          </a:p>
          <a:p>
            <a:pPr algn="just"/>
            <a:r>
              <a:rPr lang="ro-RO" dirty="0" smtClean="0">
                <a:solidFill>
                  <a:schemeClr val="tx1"/>
                </a:solidFill>
                <a:latin typeface="Times New Roman" panose="02020603050405020304" pitchFamily="18" charset="0"/>
                <a:cs typeface="Times New Roman" panose="02020603050405020304" pitchFamily="18" charset="0"/>
              </a:rPr>
              <a:t>Prin </a:t>
            </a:r>
            <a:r>
              <a:rPr lang="ro-RO" dirty="0">
                <a:solidFill>
                  <a:schemeClr val="tx1"/>
                </a:solidFill>
                <a:latin typeface="Times New Roman" panose="02020603050405020304" pitchFamily="18" charset="0"/>
                <a:cs typeface="Times New Roman" panose="02020603050405020304" pitchFamily="18" charset="0"/>
              </a:rPr>
              <a:t>intermediul activităţilor ce le desfasoară, copilul</a:t>
            </a:r>
            <a:r>
              <a:rPr lang="en-US" dirty="0">
                <a:solidFill>
                  <a:schemeClr val="tx1"/>
                </a:solidFill>
                <a:latin typeface="Times New Roman" panose="02020603050405020304" pitchFamily="18" charset="0"/>
                <a:cs typeface="Times New Roman" panose="02020603050405020304" pitchFamily="18" charset="0"/>
              </a:rPr>
              <a:t> </a:t>
            </a:r>
            <a:r>
              <a:rPr lang="ro-RO" dirty="0">
                <a:solidFill>
                  <a:schemeClr val="tx1"/>
                </a:solidFill>
                <a:latin typeface="Times New Roman" panose="02020603050405020304" pitchFamily="18" charset="0"/>
                <a:cs typeface="Times New Roman" panose="02020603050405020304" pitchFamily="18" charset="0"/>
              </a:rPr>
              <a:t>îşi dezvoltă deprinderi de clasificare, sortare, potrivire, deprinderi care îl determină pe copil să gândească şi să judece anumite acţiuni pe care le face manual, acţiuni ce contribuie la dezvoltarea muşchilor mâinii, pregatirea lor pentru activitatea de scriere.</a:t>
            </a:r>
          </a:p>
        </p:txBody>
      </p:sp>
      <p:sp>
        <p:nvSpPr>
          <p:cNvPr id="3" name="Rectangle 2"/>
          <p:cNvSpPr/>
          <p:nvPr/>
        </p:nvSpPr>
        <p:spPr>
          <a:xfrm>
            <a:off x="1158900" y="844534"/>
            <a:ext cx="3416320"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OBIECTIVELE   EDUCAȚIEI: </a:t>
            </a:r>
            <a:endParaRPr lang="ro-RO"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17674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355707" y="2673928"/>
            <a:ext cx="3915457" cy="246713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5" name="Picture 4"/>
          <p:cNvPicPr>
            <a:picLocks noChangeAspect="1"/>
          </p:cNvPicPr>
          <p:nvPr/>
        </p:nvPicPr>
        <p:blipFill>
          <a:blip r:embed="rId3"/>
          <a:stretch>
            <a:fillRect/>
          </a:stretch>
        </p:blipFill>
        <p:spPr>
          <a:xfrm>
            <a:off x="134929" y="4142509"/>
            <a:ext cx="3910600" cy="261817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7" name="Picture 6"/>
          <p:cNvPicPr>
            <a:picLocks noChangeAspect="1"/>
          </p:cNvPicPr>
          <p:nvPr/>
        </p:nvPicPr>
        <p:blipFill>
          <a:blip r:embed="rId4"/>
          <a:stretch>
            <a:fillRect/>
          </a:stretch>
        </p:blipFill>
        <p:spPr>
          <a:xfrm>
            <a:off x="8534400" y="152401"/>
            <a:ext cx="3532909" cy="2732777"/>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886648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2992582" y="177443"/>
            <a:ext cx="5985163" cy="461665"/>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ro-RO" sz="2400" b="1" dirty="0" smtClean="0">
                <a:solidFill>
                  <a:schemeClr val="bg1"/>
                </a:solidFill>
                <a:latin typeface="Times New Roman" panose="02020603050405020304" pitchFamily="18" charset="0"/>
                <a:cs typeface="Times New Roman" panose="02020603050405020304" pitchFamily="18" charset="0"/>
              </a:rPr>
              <a:t>EDUCAȚIA NOUĂ  </a:t>
            </a:r>
            <a:endParaRPr lang="en-US" sz="2400" b="1" dirty="0" smtClean="0">
              <a:solidFill>
                <a:schemeClr val="bg1"/>
              </a:solidFill>
              <a:latin typeface="Times New Roman" panose="02020603050405020304" pitchFamily="18" charset="0"/>
              <a:cs typeface="Times New Roman" panose="02020603050405020304" pitchFamily="18" charset="0"/>
            </a:endParaRPr>
          </a:p>
        </p:txBody>
      </p:sp>
      <p:sp>
        <p:nvSpPr>
          <p:cNvPr id="39" name="TextBox 38"/>
          <p:cNvSpPr txBox="1"/>
          <p:nvPr/>
        </p:nvSpPr>
        <p:spPr>
          <a:xfrm>
            <a:off x="4868642" y="964127"/>
            <a:ext cx="2349576" cy="1600438"/>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pPr lvl="0" algn="ctr"/>
            <a:r>
              <a:rPr lang="ro-RO" sz="1400" b="1" dirty="0" err="1" smtClean="0">
                <a:ln w="0"/>
                <a:solidFill>
                  <a:schemeClr val="bg1"/>
                </a:solidFill>
                <a:effectLst>
                  <a:reflection blurRad="6350" stA="55000" endA="300" endPos="45500" dir="5400000" sy="-100000" algn="bl" rotWithShape="0"/>
                </a:effectLst>
                <a:latin typeface="Times New Roman" panose="02020603050405020304" pitchFamily="18" charset="0"/>
                <a:cs typeface="Times New Roman" panose="02020603050405020304" pitchFamily="18" charset="0"/>
              </a:rPr>
              <a:t>Reprezentanţi</a:t>
            </a:r>
            <a:r>
              <a:rPr lang="ro-RO" sz="1400" b="1" dirty="0" smtClean="0">
                <a:ln w="0"/>
                <a:solidFill>
                  <a:schemeClr val="bg1"/>
                </a:solidFill>
                <a:effectLst>
                  <a:reflection blurRad="6350" stA="55000" endA="300" endPos="45500" dir="5400000" sy="-100000" algn="bl" rotWithShape="0"/>
                </a:effectLst>
                <a:latin typeface="Times New Roman" panose="02020603050405020304" pitchFamily="18" charset="0"/>
                <a:cs typeface="Times New Roman" panose="02020603050405020304" pitchFamily="18" charset="0"/>
              </a:rPr>
              <a:t>:</a:t>
            </a:r>
          </a:p>
          <a:p>
            <a:pPr marL="171450" lvl="0" indent="-171450" algn="just">
              <a:buFont typeface="Wingdings" panose="05000000000000000000" pitchFamily="2" charset="2"/>
              <a:buChar char="Ø"/>
            </a:pPr>
            <a:r>
              <a:rPr lang="ro-RO" sz="1200" dirty="0" smtClean="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Ovide Decroly</a:t>
            </a:r>
          </a:p>
          <a:p>
            <a:pPr marL="171450" lvl="0" indent="-171450" algn="just">
              <a:buFont typeface="Wingdings" panose="05000000000000000000" pitchFamily="2" charset="2"/>
              <a:buChar char="Ø"/>
            </a:pPr>
            <a:r>
              <a:rPr lang="ro-RO" sz="1200" dirty="0" smtClean="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J. Dewey</a:t>
            </a:r>
            <a:endParaRPr lang="ro-RO" sz="1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marL="171450" lvl="0" indent="-171450" algn="just">
              <a:buFont typeface="Wingdings" panose="05000000000000000000" pitchFamily="2" charset="2"/>
              <a:buChar char="Ø"/>
            </a:pPr>
            <a:r>
              <a:rPr lang="ro-RO" sz="1200" dirty="0" err="1">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Édouard</a:t>
            </a:r>
            <a:r>
              <a:rPr lang="ro-RO" sz="1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ro-RO" sz="1200" dirty="0" err="1">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Claparède</a:t>
            </a:r>
            <a:endParaRPr lang="ro-RO" sz="1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marL="171450" lvl="0" indent="-171450" algn="just">
              <a:buFont typeface="Wingdings" panose="05000000000000000000" pitchFamily="2" charset="2"/>
              <a:buChar char="Ø"/>
            </a:pPr>
            <a:r>
              <a:rPr lang="ro-RO" sz="1200" dirty="0" err="1">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Célestin</a:t>
            </a:r>
            <a:r>
              <a:rPr lang="ro-RO" sz="1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ro-RO" sz="1200" dirty="0" err="1">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Freinet</a:t>
            </a:r>
            <a:endParaRPr lang="ro-RO" sz="1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marL="171450" indent="-171450" algn="just">
              <a:buFont typeface="Wingdings" panose="05000000000000000000" pitchFamily="2" charset="2"/>
              <a:buChar char="Ø"/>
            </a:pPr>
            <a:r>
              <a:rPr lang="ro-RO" sz="1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Anton </a:t>
            </a:r>
            <a:r>
              <a:rPr lang="ro-RO" sz="1200" dirty="0" err="1">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Semionovici</a:t>
            </a:r>
            <a:r>
              <a:rPr lang="ro-RO" sz="1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ro-RO" sz="1200" dirty="0" err="1" smtClean="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Makarenko</a:t>
            </a:r>
            <a:endParaRPr lang="ro-RO" sz="1200" dirty="0" smtClean="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marL="171450" indent="-171450" algn="just">
              <a:buFont typeface="Wingdings" panose="05000000000000000000" pitchFamily="2" charset="2"/>
              <a:buChar char="Ø"/>
            </a:pPr>
            <a:r>
              <a:rPr lang="ro-RO" sz="1200" b="1" dirty="0" smtClean="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Maria </a:t>
            </a:r>
            <a:r>
              <a:rPr lang="ro-RO" sz="1200" b="1" dirty="0" err="1" smtClean="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Montessori</a:t>
            </a:r>
            <a:endParaRPr lang="ro-RO" sz="1200" b="1" dirty="0" smtClean="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marL="171450" lvl="0" indent="-171450" algn="just">
              <a:buFont typeface="Wingdings" panose="05000000000000000000" pitchFamily="2" charset="2"/>
              <a:buChar char="Ø"/>
            </a:pPr>
            <a:endParaRPr lang="ro-RO" sz="1200" dirty="0">
              <a:latin typeface="Times New Roman" panose="02020603050405020304" pitchFamily="18" charset="0"/>
              <a:cs typeface="Times New Roman" panose="02020603050405020304" pitchFamily="18" charset="0"/>
            </a:endParaRPr>
          </a:p>
        </p:txBody>
      </p:sp>
      <p:cxnSp>
        <p:nvCxnSpPr>
          <p:cNvPr id="33" name="Straight Arrow Connector 32"/>
          <p:cNvCxnSpPr/>
          <p:nvPr/>
        </p:nvCxnSpPr>
        <p:spPr>
          <a:xfrm flipH="1">
            <a:off x="5397222" y="624774"/>
            <a:ext cx="544442" cy="308139"/>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43" name="Straight Arrow Connector 42"/>
          <p:cNvCxnSpPr/>
          <p:nvPr/>
        </p:nvCxnSpPr>
        <p:spPr>
          <a:xfrm flipH="1">
            <a:off x="2374910" y="647922"/>
            <a:ext cx="1337451" cy="369332"/>
          </a:xfrm>
          <a:prstGeom prst="straightConnector1">
            <a:avLst/>
          </a:prstGeom>
          <a:ln>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7380874" y="4033403"/>
            <a:ext cx="2423655" cy="677108"/>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ro-RO" sz="1400" b="1" dirty="0" err="1" smtClean="0">
                <a:latin typeface="Times New Roman" panose="02020603050405020304" pitchFamily="18" charset="0"/>
                <a:cs typeface="Times New Roman" panose="02020603050405020304" pitchFamily="18" charset="0"/>
              </a:rPr>
              <a:t>Conţinuturi</a:t>
            </a:r>
            <a:endParaRPr lang="ro-RO" sz="1400" b="1" dirty="0" smtClean="0">
              <a:latin typeface="Times New Roman" panose="02020603050405020304" pitchFamily="18" charset="0"/>
              <a:cs typeface="Times New Roman" panose="02020603050405020304" pitchFamily="18" charset="0"/>
            </a:endParaRPr>
          </a:p>
          <a:p>
            <a:pPr algn="ctr"/>
            <a:r>
              <a:rPr lang="ro-RO" sz="1200" dirty="0" smtClean="0">
                <a:latin typeface="Times New Roman" panose="02020603050405020304" pitchFamily="18" charset="0"/>
                <a:cs typeface="Times New Roman" panose="02020603050405020304" pitchFamily="18" charset="0"/>
              </a:rPr>
              <a:t>- acestea se adaptează în funcţie de categoria de elevi:</a:t>
            </a:r>
          </a:p>
        </p:txBody>
      </p:sp>
      <p:sp>
        <p:nvSpPr>
          <p:cNvPr id="45" name="TextBox 44"/>
          <p:cNvSpPr txBox="1"/>
          <p:nvPr/>
        </p:nvSpPr>
        <p:spPr>
          <a:xfrm>
            <a:off x="7650101" y="1672012"/>
            <a:ext cx="2113235" cy="2308324"/>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ro-RO" sz="1200" b="1" dirty="0" smtClean="0">
                <a:latin typeface="Times New Roman" panose="02020603050405020304" pitchFamily="18" charset="0"/>
                <a:cs typeface="Times New Roman" panose="02020603050405020304" pitchFamily="18" charset="0"/>
              </a:rPr>
              <a:t>Evaluarea procesului instructiv-educativ</a:t>
            </a:r>
          </a:p>
          <a:p>
            <a:pPr marL="171450" indent="-171450">
              <a:buFont typeface="Wingdings" panose="05000000000000000000" pitchFamily="2" charset="2"/>
              <a:buChar char="Ø"/>
            </a:pPr>
            <a:r>
              <a:rPr lang="ro-RO" sz="1200" dirty="0" smtClean="0">
                <a:latin typeface="Times New Roman" panose="02020603050405020304" pitchFamily="18" charset="0"/>
                <a:cs typeface="Times New Roman" panose="02020603050405020304" pitchFamily="18" charset="0"/>
              </a:rPr>
              <a:t>Conform M. Montessori, evaluarea rezultatelor activităţii copiilor se face doar prin raportare la activităţile sale precedente, astfel progresul realizat în formarea sa nu se va constata prin compararea performantelor sale cu cele ale colegilor săi.</a:t>
            </a:r>
            <a:endParaRPr lang="ro-RO" sz="1200" dirty="0">
              <a:latin typeface="Times New Roman" panose="02020603050405020304" pitchFamily="18" charset="0"/>
              <a:cs typeface="Times New Roman" panose="02020603050405020304" pitchFamily="18" charset="0"/>
            </a:endParaRPr>
          </a:p>
        </p:txBody>
      </p:sp>
      <p:sp>
        <p:nvSpPr>
          <p:cNvPr id="47" name="TextBox 46"/>
          <p:cNvSpPr txBox="1"/>
          <p:nvPr/>
        </p:nvSpPr>
        <p:spPr>
          <a:xfrm>
            <a:off x="9833645" y="1469190"/>
            <a:ext cx="2256887" cy="2523768"/>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ro-RO" sz="1400" b="1" dirty="0" smtClean="0">
                <a:latin typeface="Times New Roman" panose="02020603050405020304" pitchFamily="18" charset="0"/>
                <a:cs typeface="Times New Roman" panose="02020603050405020304" pitchFamily="18" charset="0"/>
              </a:rPr>
              <a:t>Strategia  didactică</a:t>
            </a:r>
            <a:endParaRPr lang="en-US" sz="1400" b="1" dirty="0" smtClean="0">
              <a:latin typeface="Times New Roman" panose="02020603050405020304" pitchFamily="18" charset="0"/>
              <a:cs typeface="Times New Roman" panose="02020603050405020304" pitchFamily="18" charset="0"/>
            </a:endParaRPr>
          </a:p>
          <a:p>
            <a:r>
              <a:rPr lang="ro-RO" sz="1200" b="1" dirty="0" smtClean="0">
                <a:latin typeface="Times New Roman" panose="02020603050405020304" pitchFamily="18" charset="0"/>
                <a:cs typeface="Times New Roman" panose="02020603050405020304" pitchFamily="18" charset="0"/>
              </a:rPr>
              <a:t>Metode </a:t>
            </a:r>
            <a:r>
              <a:rPr lang="ro-RO" sz="1200" b="1" dirty="0" err="1" smtClean="0">
                <a:latin typeface="Times New Roman" panose="02020603050405020304" pitchFamily="18" charset="0"/>
                <a:cs typeface="Times New Roman" panose="02020603050405020304" pitchFamily="18" charset="0"/>
              </a:rPr>
              <a:t>şi</a:t>
            </a:r>
            <a:r>
              <a:rPr lang="ro-RO" sz="1200" b="1" dirty="0" smtClean="0">
                <a:latin typeface="Times New Roman" panose="02020603050405020304" pitchFamily="18" charset="0"/>
                <a:cs typeface="Times New Roman" panose="02020603050405020304" pitchFamily="18" charset="0"/>
              </a:rPr>
              <a:t> </a:t>
            </a:r>
            <a:r>
              <a:rPr lang="ro-RO" sz="1200" b="1" dirty="0" err="1" smtClean="0">
                <a:latin typeface="Times New Roman" panose="02020603050405020304" pitchFamily="18" charset="0"/>
                <a:cs typeface="Times New Roman" panose="02020603050405020304" pitchFamily="18" charset="0"/>
              </a:rPr>
              <a:t>procedee</a:t>
            </a:r>
            <a:r>
              <a:rPr lang="ro-RO" sz="1200" dirty="0" err="1" smtClean="0">
                <a:latin typeface="Times New Roman" panose="02020603050405020304" pitchFamily="18" charset="0"/>
                <a:cs typeface="Times New Roman" panose="02020603050405020304" pitchFamily="18" charset="0"/>
              </a:rPr>
              <a:t>:sunt</a:t>
            </a:r>
            <a:r>
              <a:rPr lang="ro-RO" sz="1200" dirty="0" smtClean="0">
                <a:latin typeface="Times New Roman" panose="02020603050405020304" pitchFamily="18" charset="0"/>
                <a:cs typeface="Times New Roman" panose="02020603050405020304" pitchFamily="18" charset="0"/>
              </a:rPr>
              <a:t> folosite metodele interactive</a:t>
            </a:r>
            <a:r>
              <a:rPr lang="en-US" sz="1200" dirty="0" smtClean="0">
                <a:latin typeface="Times New Roman" panose="02020603050405020304" pitchFamily="18" charset="0"/>
                <a:cs typeface="Times New Roman" panose="02020603050405020304" pitchFamily="18" charset="0"/>
              </a:rPr>
              <a:t> </a:t>
            </a:r>
            <a:r>
              <a:rPr lang="ro-RO" sz="1200" dirty="0" smtClean="0">
                <a:latin typeface="Times New Roman" panose="02020603050405020304" pitchFamily="18" charset="0"/>
                <a:cs typeface="Times New Roman" panose="02020603050405020304" pitchFamily="18" charset="0"/>
              </a:rPr>
              <a:t>precum-descoperire, explorare, experiment</a:t>
            </a:r>
            <a:r>
              <a:rPr lang="en-US" sz="1200" dirty="0" smtClean="0">
                <a:latin typeface="Times New Roman" panose="02020603050405020304" pitchFamily="18" charset="0"/>
                <a:cs typeface="Times New Roman" panose="02020603050405020304" pitchFamily="18" charset="0"/>
              </a:rPr>
              <a:t>, </a:t>
            </a:r>
            <a:r>
              <a:rPr lang="ro-RO" sz="1200" dirty="0" smtClean="0">
                <a:latin typeface="Times New Roman" panose="02020603050405020304" pitchFamily="18" charset="0"/>
                <a:cs typeface="Times New Roman" panose="02020603050405020304" pitchFamily="18" charset="0"/>
              </a:rPr>
              <a:t>brainstorming, cubul, diagram</a:t>
            </a:r>
            <a:r>
              <a:rPr lang="en-US" sz="1200" dirty="0" smtClean="0">
                <a:latin typeface="Times New Roman" panose="02020603050405020304" pitchFamily="18" charset="0"/>
                <a:cs typeface="Times New Roman" panose="02020603050405020304" pitchFamily="18" charset="0"/>
              </a:rPr>
              <a:t>a</a:t>
            </a:r>
            <a:r>
              <a:rPr lang="ro-RO" sz="1200" dirty="0" smtClean="0">
                <a:latin typeface="Times New Roman" panose="02020603050405020304" pitchFamily="18" charset="0"/>
                <a:cs typeface="Times New Roman" panose="02020603050405020304" pitchFamily="18" charset="0"/>
              </a:rPr>
              <a:t> Wenn, ciorchinele, cvintetul</a:t>
            </a:r>
          </a:p>
          <a:p>
            <a:r>
              <a:rPr lang="ro-RO" sz="1200" b="1" dirty="0" smtClean="0">
                <a:latin typeface="Times New Roman" panose="02020603050405020304" pitchFamily="18" charset="0"/>
                <a:cs typeface="Times New Roman" panose="02020603050405020304" pitchFamily="18" charset="0"/>
              </a:rPr>
              <a:t>Mijloacele de </a:t>
            </a:r>
            <a:r>
              <a:rPr lang="ro-RO" sz="1200" b="1" dirty="0" err="1" smtClean="0">
                <a:latin typeface="Times New Roman" panose="02020603050405020304" pitchFamily="18" charset="0"/>
                <a:cs typeface="Times New Roman" panose="02020603050405020304" pitchFamily="18" charset="0"/>
              </a:rPr>
              <a:t>învaţământ</a:t>
            </a:r>
            <a:r>
              <a:rPr lang="ro-RO" sz="1200" dirty="0" err="1" smtClean="0">
                <a:latin typeface="Times New Roman" panose="02020603050405020304" pitchFamily="18" charset="0"/>
                <a:cs typeface="Times New Roman" panose="02020603050405020304" pitchFamily="18" charset="0"/>
              </a:rPr>
              <a:t>:este</a:t>
            </a:r>
            <a:r>
              <a:rPr lang="ro-RO" sz="1200" dirty="0" smtClean="0">
                <a:latin typeface="Times New Roman" panose="02020603050405020304" pitchFamily="18" charset="0"/>
                <a:cs typeface="Times New Roman" panose="02020603050405020304" pitchFamily="18" charset="0"/>
              </a:rPr>
              <a:t> foare important ambientul clasei, dar şi natura, realitatea socială</a:t>
            </a:r>
            <a:endParaRPr lang="en-US" sz="1200" dirty="0" smtClean="0">
              <a:latin typeface="Times New Roman" panose="02020603050405020304" pitchFamily="18" charset="0"/>
              <a:cs typeface="Times New Roman" panose="02020603050405020304" pitchFamily="18" charset="0"/>
            </a:endParaRPr>
          </a:p>
          <a:p>
            <a:r>
              <a:rPr lang="ro-RO" sz="1200" b="1" dirty="0" smtClean="0">
                <a:latin typeface="Times New Roman" panose="02020603050405020304" pitchFamily="18" charset="0"/>
                <a:cs typeface="Times New Roman" panose="02020603050405020304" pitchFamily="18" charset="0"/>
              </a:rPr>
              <a:t>Forma de </a:t>
            </a:r>
            <a:r>
              <a:rPr lang="ro-RO" sz="1200" b="1" dirty="0" err="1" smtClean="0">
                <a:latin typeface="Times New Roman" panose="02020603050405020304" pitchFamily="18" charset="0"/>
                <a:cs typeface="Times New Roman" panose="02020603050405020304" pitchFamily="18" charset="0"/>
              </a:rPr>
              <a:t>organizare:</a:t>
            </a:r>
            <a:r>
              <a:rPr lang="ro-RO" sz="1200" dirty="0" err="1" smtClean="0">
                <a:latin typeface="Times New Roman" panose="02020603050405020304" pitchFamily="18" charset="0"/>
                <a:cs typeface="Times New Roman" panose="02020603050405020304" pitchFamily="18" charset="0"/>
              </a:rPr>
              <a:t>se</a:t>
            </a:r>
            <a:r>
              <a:rPr lang="ro-RO" sz="1200" dirty="0" smtClean="0">
                <a:latin typeface="Times New Roman" panose="02020603050405020304" pitchFamily="18" charset="0"/>
                <a:cs typeface="Times New Roman" panose="02020603050405020304" pitchFamily="18" charset="0"/>
              </a:rPr>
              <a:t> insistă ca instruirea să fie diferenţiată, centrată pe </a:t>
            </a:r>
            <a:r>
              <a:rPr lang="en-US" sz="1200" dirty="0" smtClean="0">
                <a:latin typeface="Times New Roman" panose="02020603050405020304" pitchFamily="18" charset="0"/>
                <a:cs typeface="Times New Roman" panose="02020603050405020304" pitchFamily="18" charset="0"/>
              </a:rPr>
              <a:t>e</a:t>
            </a:r>
            <a:r>
              <a:rPr lang="ro-RO" sz="1200" dirty="0" smtClean="0">
                <a:latin typeface="Times New Roman" panose="02020603050405020304" pitchFamily="18" charset="0"/>
                <a:cs typeface="Times New Roman" panose="02020603050405020304" pitchFamily="18" charset="0"/>
              </a:rPr>
              <a:t>lev</a:t>
            </a:r>
            <a:endParaRPr lang="ro-RO" sz="1200" dirty="0">
              <a:latin typeface="Times New Roman" panose="02020603050405020304" pitchFamily="18" charset="0"/>
              <a:cs typeface="Times New Roman" panose="02020603050405020304" pitchFamily="18" charset="0"/>
            </a:endParaRPr>
          </a:p>
        </p:txBody>
      </p:sp>
      <p:sp>
        <p:nvSpPr>
          <p:cNvPr id="48" name="TextBox 47"/>
          <p:cNvSpPr txBox="1"/>
          <p:nvPr/>
        </p:nvSpPr>
        <p:spPr>
          <a:xfrm>
            <a:off x="2591991" y="1795111"/>
            <a:ext cx="1743499" cy="646331"/>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ro-RO" sz="1200" b="1" dirty="0" smtClean="0">
                <a:latin typeface="Times New Roman" panose="02020603050405020304" pitchFamily="18" charset="0"/>
                <a:cs typeface="Times New Roman" panose="02020603050405020304" pitchFamily="18" charset="0"/>
              </a:rPr>
              <a:t>Concepţia pedagogică</a:t>
            </a:r>
            <a:r>
              <a:rPr lang="ro-RO" sz="1200" dirty="0" smtClean="0">
                <a:latin typeface="Times New Roman" panose="02020603050405020304" pitchFamily="18" charset="0"/>
                <a:cs typeface="Times New Roman" panose="02020603050405020304" pitchFamily="18" charset="0"/>
              </a:rPr>
              <a:t>-copilul se află în centrul activităţilor educative</a:t>
            </a:r>
            <a:endParaRPr lang="ro-RO" sz="1200" dirty="0">
              <a:latin typeface="Times New Roman" panose="02020603050405020304" pitchFamily="18" charset="0"/>
              <a:cs typeface="Times New Roman" panose="02020603050405020304" pitchFamily="18" charset="0"/>
            </a:endParaRPr>
          </a:p>
        </p:txBody>
      </p:sp>
      <p:cxnSp>
        <p:nvCxnSpPr>
          <p:cNvPr id="54" name="Straight Arrow Connector 53"/>
          <p:cNvCxnSpPr>
            <a:stCxn id="13" idx="2"/>
          </p:cNvCxnSpPr>
          <p:nvPr/>
        </p:nvCxnSpPr>
        <p:spPr>
          <a:xfrm>
            <a:off x="5985164" y="639108"/>
            <a:ext cx="581891" cy="303900"/>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64" name="Straight Arrow Connector 63"/>
          <p:cNvCxnSpPr>
            <a:endCxn id="48" idx="3"/>
          </p:cNvCxnSpPr>
          <p:nvPr/>
        </p:nvCxnSpPr>
        <p:spPr>
          <a:xfrm flipH="1">
            <a:off x="4335490" y="1697884"/>
            <a:ext cx="523100" cy="420393"/>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61" name="Elbow Connector 60"/>
          <p:cNvCxnSpPr/>
          <p:nvPr/>
        </p:nvCxnSpPr>
        <p:spPr>
          <a:xfrm rot="5400000">
            <a:off x="3212911" y="913404"/>
            <a:ext cx="1142148" cy="656102"/>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4" name="TextBox 83"/>
          <p:cNvSpPr txBox="1"/>
          <p:nvPr/>
        </p:nvSpPr>
        <p:spPr>
          <a:xfrm>
            <a:off x="2591991" y="2731074"/>
            <a:ext cx="1743499" cy="646331"/>
          </a:xfrm>
          <a:prstGeom prst="rect">
            <a:avLst/>
          </a:prstGeom>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ro-RO" sz="1200" dirty="0" smtClean="0">
                <a:latin typeface="Times New Roman" panose="02020603050405020304" pitchFamily="18" charset="0"/>
                <a:cs typeface="Times New Roman" panose="02020603050405020304" pitchFamily="18" charset="0"/>
              </a:rPr>
              <a:t>Conceptul porneşte de la critica sistemului tradiţional</a:t>
            </a:r>
            <a:endParaRPr lang="ro-RO" sz="1200" dirty="0">
              <a:latin typeface="Times New Roman" panose="02020603050405020304" pitchFamily="18" charset="0"/>
              <a:cs typeface="Times New Roman" panose="02020603050405020304" pitchFamily="18" charset="0"/>
            </a:endParaRPr>
          </a:p>
        </p:txBody>
      </p:sp>
      <p:cxnSp>
        <p:nvCxnSpPr>
          <p:cNvPr id="94" name="Straight Arrow Connector 93"/>
          <p:cNvCxnSpPr>
            <a:endCxn id="84" idx="0"/>
          </p:cNvCxnSpPr>
          <p:nvPr/>
        </p:nvCxnSpPr>
        <p:spPr>
          <a:xfrm flipH="1">
            <a:off x="3463741" y="2455297"/>
            <a:ext cx="4572" cy="275777"/>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8" name="TextBox 97"/>
          <p:cNvSpPr txBox="1"/>
          <p:nvPr/>
        </p:nvSpPr>
        <p:spPr>
          <a:xfrm>
            <a:off x="2587229" y="3636702"/>
            <a:ext cx="1748261" cy="1754326"/>
          </a:xfrm>
          <a:prstGeom prst="rect">
            <a:avLst/>
          </a:prstGeom>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ro-RO" sz="1200" dirty="0" smtClean="0">
                <a:latin typeface="Times New Roman" panose="02020603050405020304" pitchFamily="18" charset="0"/>
                <a:cs typeface="Times New Roman" panose="02020603050405020304" pitchFamily="18" charset="0"/>
              </a:rPr>
              <a:t>Repudiază generalizarile şi abstractizarile premature, proprii</a:t>
            </a:r>
            <a:r>
              <a:rPr lang="en-US" sz="1200" dirty="0" smtClean="0">
                <a:latin typeface="Times New Roman" panose="02020603050405020304" pitchFamily="18" charset="0"/>
                <a:cs typeface="Times New Roman" panose="02020603050405020304" pitchFamily="18" charset="0"/>
              </a:rPr>
              <a:t> </a:t>
            </a:r>
            <a:r>
              <a:rPr lang="ro-RO" sz="1200" dirty="0" smtClean="0">
                <a:latin typeface="Times New Roman" panose="02020603050405020304" pitchFamily="18" charset="0"/>
                <a:cs typeface="Times New Roman" panose="02020603050405020304" pitchFamily="18" charset="0"/>
              </a:rPr>
              <a:t>învaţamântului traditional, regulile, definiţiile sterile, sistematizarile stiintifice de-a gata oferite in procesul instruirii</a:t>
            </a:r>
            <a:endParaRPr lang="ro-RO" sz="1200" dirty="0">
              <a:latin typeface="Times New Roman" panose="02020603050405020304" pitchFamily="18" charset="0"/>
              <a:cs typeface="Times New Roman" panose="02020603050405020304" pitchFamily="18" charset="0"/>
            </a:endParaRPr>
          </a:p>
        </p:txBody>
      </p:sp>
      <p:cxnSp>
        <p:nvCxnSpPr>
          <p:cNvPr id="99" name="Straight Arrow Connector 98"/>
          <p:cNvCxnSpPr/>
          <p:nvPr/>
        </p:nvCxnSpPr>
        <p:spPr>
          <a:xfrm flipH="1">
            <a:off x="3456787" y="3369369"/>
            <a:ext cx="4572" cy="275777"/>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00" name="TextBox 99"/>
          <p:cNvSpPr txBox="1"/>
          <p:nvPr/>
        </p:nvSpPr>
        <p:spPr>
          <a:xfrm>
            <a:off x="121254" y="345944"/>
            <a:ext cx="2243604" cy="1200329"/>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ro-RO" sz="1200" b="1" dirty="0" err="1" smtClean="0">
                <a:latin typeface="Times New Roman" panose="02020603050405020304" pitchFamily="18" charset="0"/>
                <a:cs typeface="Times New Roman" panose="02020603050405020304" pitchFamily="18" charset="0"/>
              </a:rPr>
              <a:t>Finalităţile</a:t>
            </a:r>
            <a:r>
              <a:rPr lang="ro-RO" sz="1200" b="1" dirty="0" smtClean="0">
                <a:latin typeface="Times New Roman" panose="02020603050405020304" pitchFamily="18" charset="0"/>
                <a:cs typeface="Times New Roman" panose="02020603050405020304" pitchFamily="18" charset="0"/>
              </a:rPr>
              <a:t> </a:t>
            </a:r>
            <a:r>
              <a:rPr lang="ro-RO" sz="1200" b="1" dirty="0" err="1" smtClean="0">
                <a:latin typeface="Times New Roman" panose="02020603050405020304" pitchFamily="18" charset="0"/>
                <a:cs typeface="Times New Roman" panose="02020603050405020304" pitchFamily="18" charset="0"/>
              </a:rPr>
              <a:t>ducaţiei</a:t>
            </a:r>
            <a:r>
              <a:rPr lang="ro-RO" sz="1200" dirty="0" smtClean="0">
                <a:latin typeface="Times New Roman" panose="02020603050405020304" pitchFamily="18" charset="0"/>
                <a:cs typeface="Times New Roman" panose="02020603050405020304" pitchFamily="18" charset="0"/>
              </a:rPr>
              <a:t>:</a:t>
            </a:r>
          </a:p>
          <a:p>
            <a:pPr marL="171450" indent="-171450">
              <a:buFont typeface="Wingdings" panose="05000000000000000000" pitchFamily="2" charset="2"/>
              <a:buChar char="Ø"/>
            </a:pPr>
            <a:r>
              <a:rPr lang="ro-RO" sz="1200" dirty="0" smtClean="0">
                <a:latin typeface="Times New Roman" panose="02020603050405020304" pitchFamily="18" charset="0"/>
                <a:cs typeface="Times New Roman" panose="02020603050405020304" pitchFamily="18" charset="0"/>
              </a:rPr>
              <a:t>transmiterea culturii pornind de la forţele reale ale copilului</a:t>
            </a:r>
          </a:p>
          <a:p>
            <a:pPr marL="171450" indent="-171450">
              <a:buFont typeface="Wingdings" panose="05000000000000000000" pitchFamily="2" charset="2"/>
              <a:buChar char="Ø"/>
            </a:pPr>
            <a:r>
              <a:rPr lang="ro-RO" sz="1200" dirty="0" smtClean="0">
                <a:latin typeface="Times New Roman" panose="02020603050405020304" pitchFamily="18" charset="0"/>
                <a:cs typeface="Times New Roman" panose="02020603050405020304" pitchFamily="18" charset="0"/>
              </a:rPr>
              <a:t>facilita</a:t>
            </a:r>
            <a:r>
              <a:rPr lang="en-US" sz="1200" dirty="0" smtClean="0">
                <a:latin typeface="Times New Roman" panose="02020603050405020304" pitchFamily="18" charset="0"/>
                <a:cs typeface="Times New Roman" panose="02020603050405020304" pitchFamily="18" charset="0"/>
              </a:rPr>
              <a:t>rea</a:t>
            </a:r>
            <a:r>
              <a:rPr lang="ro-RO" sz="1200" dirty="0" smtClean="0">
                <a:latin typeface="Times New Roman" panose="02020603050405020304" pitchFamily="18" charset="0"/>
                <a:cs typeface="Times New Roman" panose="02020603050405020304" pitchFamily="18" charset="0"/>
              </a:rPr>
              <a:t> dezvoltării imanente a copilului</a:t>
            </a:r>
          </a:p>
          <a:p>
            <a:pPr marL="171450" indent="-171450">
              <a:buFont typeface="Wingdings" panose="05000000000000000000" pitchFamily="2" charset="2"/>
              <a:buChar char="Ø"/>
            </a:pPr>
            <a:r>
              <a:rPr lang="ro-RO" sz="1200" dirty="0" smtClean="0">
                <a:latin typeface="Times New Roman" panose="02020603050405020304" pitchFamily="18" charset="0"/>
                <a:cs typeface="Times New Roman" panose="02020603050405020304" pitchFamily="18" charset="0"/>
              </a:rPr>
              <a:t>valori subiective personale</a:t>
            </a:r>
            <a:endParaRPr lang="ro-RO" sz="1200" dirty="0">
              <a:latin typeface="Times New Roman" panose="02020603050405020304" pitchFamily="18" charset="0"/>
              <a:cs typeface="Times New Roman" panose="02020603050405020304" pitchFamily="18" charset="0"/>
            </a:endParaRPr>
          </a:p>
        </p:txBody>
      </p:sp>
      <p:cxnSp>
        <p:nvCxnSpPr>
          <p:cNvPr id="86" name="Straight Arrow Connector 85"/>
          <p:cNvCxnSpPr/>
          <p:nvPr/>
        </p:nvCxnSpPr>
        <p:spPr>
          <a:xfrm>
            <a:off x="2364858" y="1072586"/>
            <a:ext cx="1044587" cy="72252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106" name="TextBox 105"/>
          <p:cNvSpPr txBox="1"/>
          <p:nvPr/>
        </p:nvSpPr>
        <p:spPr>
          <a:xfrm>
            <a:off x="98497" y="1795111"/>
            <a:ext cx="2249895" cy="3816429"/>
          </a:xfrm>
          <a:prstGeom prst="rect">
            <a:avLst/>
          </a:prstGeom>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ro-RO" sz="1400" b="1" dirty="0" smtClean="0">
                <a:latin typeface="Times New Roman" panose="02020603050405020304" pitchFamily="18" charset="0"/>
                <a:cs typeface="Times New Roman" panose="02020603050405020304" pitchFamily="18" charset="0"/>
              </a:rPr>
              <a:t>Principiile fundamentale</a:t>
            </a:r>
            <a:r>
              <a:rPr lang="ro-RO" sz="1200" b="1" dirty="0" smtClean="0">
                <a:latin typeface="Times New Roman" panose="02020603050405020304" pitchFamily="18" charset="0"/>
                <a:cs typeface="Times New Roman" panose="02020603050405020304" pitchFamily="18" charset="0"/>
              </a:rPr>
              <a:t>:</a:t>
            </a:r>
          </a:p>
          <a:p>
            <a:pPr marL="171450" indent="-171450">
              <a:buFont typeface="Wingdings" panose="05000000000000000000" pitchFamily="2" charset="2"/>
              <a:buChar char="§"/>
            </a:pPr>
            <a:r>
              <a:rPr lang="ro-RO" sz="1200" dirty="0" smtClean="0">
                <a:latin typeface="Times New Roman" panose="02020603050405020304" pitchFamily="18" charset="0"/>
                <a:cs typeface="Times New Roman" panose="02020603050405020304" pitchFamily="18" charset="0"/>
              </a:rPr>
              <a:t>educaţia trebuie să dezvolte spiritul ştiinţific al copilului pentru a putea inţelege adecvat complexitatea vieţii</a:t>
            </a:r>
          </a:p>
          <a:p>
            <a:pPr marL="171450" indent="-171450">
              <a:buFont typeface="Wingdings" panose="05000000000000000000" pitchFamily="2" charset="2"/>
              <a:buChar char="§"/>
            </a:pPr>
            <a:r>
              <a:rPr lang="ro-RO" sz="1200" dirty="0" smtClean="0">
                <a:latin typeface="Times New Roman" panose="02020603050405020304" pitchFamily="18" charset="0"/>
                <a:cs typeface="Times New Roman" panose="02020603050405020304" pitchFamily="18" charset="0"/>
              </a:rPr>
              <a:t>educaţia trebuie să raspundă nevoilor intelectuale şi afective ale copilului</a:t>
            </a:r>
            <a:r>
              <a:rPr lang="en-US" sz="1200" dirty="0" smtClean="0">
                <a:latin typeface="Times New Roman" panose="02020603050405020304" pitchFamily="18" charset="0"/>
                <a:cs typeface="Times New Roman" panose="02020603050405020304" pitchFamily="18" charset="0"/>
              </a:rPr>
              <a:t> </a:t>
            </a:r>
            <a:r>
              <a:rPr lang="ro-RO" sz="1200" dirty="0" smtClean="0">
                <a:latin typeface="Times New Roman" panose="02020603050405020304" pitchFamily="18" charset="0"/>
                <a:cs typeface="Times New Roman" panose="02020603050405020304" pitchFamily="18" charset="0"/>
              </a:rPr>
              <a:t>ţinând seamă de particularităţile de vârstă şi individuale</a:t>
            </a:r>
          </a:p>
          <a:p>
            <a:pPr marL="171450" indent="-171450">
              <a:buFont typeface="Wingdings" panose="05000000000000000000" pitchFamily="2" charset="2"/>
              <a:buChar char="§"/>
            </a:pPr>
            <a:r>
              <a:rPr lang="ro-RO" sz="1200" dirty="0" smtClean="0">
                <a:latin typeface="Times New Roman" panose="02020603050405020304" pitchFamily="18" charset="0"/>
                <a:cs typeface="Times New Roman" panose="02020603050405020304" pitchFamily="18" charset="0"/>
              </a:rPr>
              <a:t>educaţia trebuie să-l facă pe copil să se adapteze cât mai bine la realitatea sociala</a:t>
            </a:r>
          </a:p>
          <a:p>
            <a:pPr marL="171450" indent="-171450">
              <a:buFont typeface="Wingdings" panose="05000000000000000000" pitchFamily="2" charset="2"/>
              <a:buChar char="§"/>
            </a:pPr>
            <a:r>
              <a:rPr lang="ro-RO" sz="1200" dirty="0" smtClean="0">
                <a:latin typeface="Times New Roman" panose="02020603050405020304" pitchFamily="18" charset="0"/>
                <a:cs typeface="Times New Roman" panose="02020603050405020304" pitchFamily="18" charset="0"/>
              </a:rPr>
              <a:t>educaţia trebuie să faciliteze colaborarea între profesori şi elevi</a:t>
            </a:r>
            <a:r>
              <a:rPr lang="en-US" sz="1200" dirty="0" smtClean="0">
                <a:latin typeface="Times New Roman" panose="02020603050405020304" pitchFamily="18" charset="0"/>
                <a:cs typeface="Times New Roman" panose="02020603050405020304" pitchFamily="18" charset="0"/>
              </a:rPr>
              <a:t> </a:t>
            </a:r>
            <a:r>
              <a:rPr lang="ro-RO" sz="1200" dirty="0" smtClean="0">
                <a:latin typeface="Times New Roman" panose="02020603050405020304" pitchFamily="18" charset="0"/>
                <a:cs typeface="Times New Roman" panose="02020603050405020304" pitchFamily="18" charset="0"/>
              </a:rPr>
              <a:t>determinându-i pe fiecare în parte să înţeleagă valoarea diversităţii şi a independenţei</a:t>
            </a:r>
            <a:r>
              <a:rPr lang="en-US" sz="1200" dirty="0" smtClean="0">
                <a:latin typeface="Times New Roman" panose="02020603050405020304" pitchFamily="18" charset="0"/>
                <a:cs typeface="Times New Roman" panose="02020603050405020304" pitchFamily="18" charset="0"/>
              </a:rPr>
              <a:t> </a:t>
            </a:r>
            <a:r>
              <a:rPr lang="ro-RO" sz="1200" dirty="0" smtClean="0">
                <a:latin typeface="Times New Roman" panose="02020603050405020304" pitchFamily="18" charset="0"/>
                <a:cs typeface="Times New Roman" panose="02020603050405020304" pitchFamily="18" charset="0"/>
              </a:rPr>
              <a:t>comportamentale</a:t>
            </a:r>
            <a:endParaRPr lang="ro-RO" sz="1200" dirty="0">
              <a:latin typeface="Times New Roman" panose="02020603050405020304" pitchFamily="18" charset="0"/>
              <a:cs typeface="Times New Roman" panose="02020603050405020304" pitchFamily="18" charset="0"/>
            </a:endParaRPr>
          </a:p>
        </p:txBody>
      </p:sp>
      <p:cxnSp>
        <p:nvCxnSpPr>
          <p:cNvPr id="92" name="Straight Arrow Connector 91"/>
          <p:cNvCxnSpPr/>
          <p:nvPr/>
        </p:nvCxnSpPr>
        <p:spPr>
          <a:xfrm>
            <a:off x="1223444" y="1541285"/>
            <a:ext cx="3316" cy="26145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03" name="Elbow Connector 102"/>
          <p:cNvCxnSpPr/>
          <p:nvPr/>
        </p:nvCxnSpPr>
        <p:spPr>
          <a:xfrm flipV="1">
            <a:off x="2300286" y="2108847"/>
            <a:ext cx="345559" cy="207334"/>
          </a:xfrm>
          <a:prstGeom prst="bent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33" name="Elbow Connector 132"/>
          <p:cNvCxnSpPr/>
          <p:nvPr/>
        </p:nvCxnSpPr>
        <p:spPr>
          <a:xfrm rot="16200000" flipH="1">
            <a:off x="7894916" y="853056"/>
            <a:ext cx="1030586" cy="659073"/>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p:cNvCxnSpPr/>
          <p:nvPr/>
        </p:nvCxnSpPr>
        <p:spPr>
          <a:xfrm>
            <a:off x="8646460" y="629663"/>
            <a:ext cx="1338411" cy="81944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4" name="TextBox 173"/>
          <p:cNvSpPr txBox="1"/>
          <p:nvPr/>
        </p:nvSpPr>
        <p:spPr>
          <a:xfrm flipH="1">
            <a:off x="9605469" y="208388"/>
            <a:ext cx="2485063" cy="830997"/>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ro-RO" sz="1200" b="1" dirty="0" smtClean="0">
                <a:latin typeface="Times New Roman" panose="02020603050405020304" pitchFamily="18" charset="0"/>
                <a:cs typeface="Times New Roman" panose="02020603050405020304" pitchFamily="18" charset="0"/>
              </a:rPr>
              <a:t>Relaţii pedagogice</a:t>
            </a:r>
            <a:r>
              <a:rPr lang="ro-RO" sz="1200" dirty="0" smtClean="0">
                <a:latin typeface="Times New Roman" panose="02020603050405020304" pitchFamily="18" charset="0"/>
                <a:cs typeface="Times New Roman" panose="02020603050405020304" pitchFamily="18" charset="0"/>
              </a:rPr>
              <a:t>:</a:t>
            </a:r>
          </a:p>
          <a:p>
            <a:pPr marL="171450" indent="-171450">
              <a:buFont typeface="Wingdings" panose="05000000000000000000" pitchFamily="2" charset="2"/>
              <a:buChar char="§"/>
            </a:pPr>
            <a:r>
              <a:rPr lang="ro-RO" sz="1200" dirty="0" smtClean="0">
                <a:latin typeface="Times New Roman" panose="02020603050405020304" pitchFamily="18" charset="0"/>
                <a:cs typeface="Times New Roman" panose="02020603050405020304" pitchFamily="18" charset="0"/>
              </a:rPr>
              <a:t>pedagogie bazată pe subiet</a:t>
            </a:r>
          </a:p>
          <a:p>
            <a:pPr marL="171450" indent="-171450">
              <a:buFont typeface="Wingdings" panose="05000000000000000000" pitchFamily="2" charset="2"/>
              <a:buChar char="§"/>
            </a:pPr>
            <a:r>
              <a:rPr lang="ro-RO" sz="1200" dirty="0" smtClean="0">
                <a:latin typeface="Times New Roman" panose="02020603050405020304" pitchFamily="18" charset="0"/>
                <a:cs typeface="Times New Roman" panose="02020603050405020304" pitchFamily="18" charset="0"/>
              </a:rPr>
              <a:t>pedagogie bazată pe spontaneitatea naturală a copilului</a:t>
            </a:r>
            <a:endParaRPr lang="ro-RO" sz="1200" dirty="0">
              <a:latin typeface="Times New Roman" panose="02020603050405020304" pitchFamily="18" charset="0"/>
              <a:cs typeface="Times New Roman" panose="02020603050405020304" pitchFamily="18" charset="0"/>
            </a:endParaRPr>
          </a:p>
        </p:txBody>
      </p:sp>
      <p:cxnSp>
        <p:nvCxnSpPr>
          <p:cNvPr id="185" name="Straight Arrow Connector 184"/>
          <p:cNvCxnSpPr/>
          <p:nvPr/>
        </p:nvCxnSpPr>
        <p:spPr>
          <a:xfrm flipV="1">
            <a:off x="8977745" y="611704"/>
            <a:ext cx="581235" cy="1"/>
          </a:xfrm>
          <a:prstGeom prst="straightConnector1">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89" name="Oval 188"/>
          <p:cNvSpPr/>
          <p:nvPr/>
        </p:nvSpPr>
        <p:spPr>
          <a:xfrm>
            <a:off x="10214761" y="4325683"/>
            <a:ext cx="1875772" cy="98989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100" b="1" dirty="0" err="1" smtClean="0">
                <a:solidFill>
                  <a:schemeClr val="bg1"/>
                </a:solidFill>
                <a:latin typeface="Times New Roman" panose="02020603050405020304" pitchFamily="18" charset="0"/>
                <a:cs typeface="Times New Roman" panose="02020603050405020304" pitchFamily="18" charset="0"/>
              </a:rPr>
              <a:t>conţinuturi</a:t>
            </a:r>
            <a:r>
              <a:rPr lang="ro-RO" sz="1100" b="1" dirty="0" smtClean="0">
                <a:solidFill>
                  <a:schemeClr val="bg1"/>
                </a:solidFill>
                <a:latin typeface="Times New Roman" panose="02020603050405020304" pitchFamily="18" charset="0"/>
                <a:cs typeface="Times New Roman" panose="02020603050405020304" pitchFamily="18" charset="0"/>
              </a:rPr>
              <a:t> cognitive (conceptuale) </a:t>
            </a:r>
            <a:r>
              <a:rPr lang="ro-RO" sz="1100" b="1" dirty="0" err="1" smtClean="0">
                <a:solidFill>
                  <a:schemeClr val="bg1"/>
                </a:solidFill>
                <a:latin typeface="Times New Roman" panose="02020603050405020304" pitchFamily="18" charset="0"/>
                <a:cs typeface="Times New Roman" panose="02020603050405020304" pitchFamily="18" charset="0"/>
              </a:rPr>
              <a:t>şi</a:t>
            </a:r>
            <a:r>
              <a:rPr lang="ro-RO" sz="1100" b="1" dirty="0" smtClean="0">
                <a:solidFill>
                  <a:schemeClr val="bg1"/>
                </a:solidFill>
                <a:latin typeface="Times New Roman" panose="02020603050405020304" pitchFamily="18" charset="0"/>
                <a:cs typeface="Times New Roman" panose="02020603050405020304" pitchFamily="18" charset="0"/>
              </a:rPr>
              <a:t> </a:t>
            </a:r>
            <a:r>
              <a:rPr lang="ro-RO" sz="1100" b="1" dirty="0" err="1" smtClean="0">
                <a:solidFill>
                  <a:schemeClr val="bg1"/>
                </a:solidFill>
                <a:latin typeface="Times New Roman" panose="02020603050405020304" pitchFamily="18" charset="0"/>
                <a:cs typeface="Times New Roman" panose="02020603050405020304" pitchFamily="18" charset="0"/>
              </a:rPr>
              <a:t>cunoastere</a:t>
            </a:r>
            <a:r>
              <a:rPr lang="ro-RO" sz="1100" b="1" dirty="0" smtClean="0">
                <a:solidFill>
                  <a:schemeClr val="bg1"/>
                </a:solidFill>
                <a:latin typeface="Times New Roman" panose="02020603050405020304" pitchFamily="18" charset="0"/>
                <a:cs typeface="Times New Roman" panose="02020603050405020304" pitchFamily="18" charset="0"/>
              </a:rPr>
              <a:t>  teoretică</a:t>
            </a:r>
            <a:endParaRPr lang="en-US" sz="1100" b="1" dirty="0">
              <a:solidFill>
                <a:schemeClr val="bg1"/>
              </a:solidFill>
              <a:latin typeface="Times New Roman" panose="02020603050405020304" pitchFamily="18" charset="0"/>
              <a:cs typeface="Times New Roman" panose="02020603050405020304" pitchFamily="18" charset="0"/>
            </a:endParaRPr>
          </a:p>
        </p:txBody>
      </p:sp>
      <p:sp>
        <p:nvSpPr>
          <p:cNvPr id="190" name="Oval 189"/>
          <p:cNvSpPr/>
          <p:nvPr/>
        </p:nvSpPr>
        <p:spPr>
          <a:xfrm>
            <a:off x="9466190" y="5309049"/>
            <a:ext cx="1713956" cy="102871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100" b="1" dirty="0" err="1" smtClean="0">
                <a:solidFill>
                  <a:schemeClr val="bg1"/>
                </a:solidFill>
                <a:latin typeface="Times New Roman" panose="02020603050405020304" pitchFamily="18" charset="0"/>
                <a:cs typeface="Times New Roman" panose="02020603050405020304" pitchFamily="18" charset="0"/>
              </a:rPr>
              <a:t>conţinuturi</a:t>
            </a:r>
            <a:r>
              <a:rPr lang="ro-RO" sz="1100" b="1" dirty="0" smtClean="0">
                <a:solidFill>
                  <a:schemeClr val="bg1"/>
                </a:solidFill>
                <a:latin typeface="Times New Roman" panose="02020603050405020304" pitchFamily="18" charset="0"/>
                <a:cs typeface="Times New Roman" panose="02020603050405020304" pitchFamily="18" charset="0"/>
              </a:rPr>
              <a:t> </a:t>
            </a:r>
            <a:r>
              <a:rPr lang="ro-RO" sz="1100" b="1" dirty="0" err="1" smtClean="0">
                <a:solidFill>
                  <a:schemeClr val="bg1"/>
                </a:solidFill>
                <a:latin typeface="Times New Roman" panose="02020603050405020304" pitchFamily="18" charset="0"/>
                <a:cs typeface="Times New Roman" panose="02020603050405020304" pitchFamily="18" charset="0"/>
              </a:rPr>
              <a:t>acţionale</a:t>
            </a:r>
            <a:r>
              <a:rPr lang="ro-RO" sz="1100" b="1" dirty="0" smtClean="0">
                <a:solidFill>
                  <a:schemeClr val="bg1"/>
                </a:solidFill>
                <a:latin typeface="Times New Roman" panose="02020603050405020304" pitchFamily="18" charset="0"/>
                <a:cs typeface="Times New Roman" panose="02020603050405020304" pitchFamily="18" charset="0"/>
              </a:rPr>
              <a:t> (procedurale) </a:t>
            </a:r>
            <a:r>
              <a:rPr lang="ro-RO" sz="1100" b="1" dirty="0" err="1" smtClean="0">
                <a:solidFill>
                  <a:schemeClr val="bg1"/>
                </a:solidFill>
                <a:latin typeface="Times New Roman" panose="02020603050405020304" pitchFamily="18" charset="0"/>
                <a:cs typeface="Times New Roman" panose="02020603050405020304" pitchFamily="18" charset="0"/>
              </a:rPr>
              <a:t>şi</a:t>
            </a:r>
            <a:r>
              <a:rPr lang="ro-RO" sz="1100" b="1" dirty="0" smtClean="0">
                <a:solidFill>
                  <a:schemeClr val="bg1"/>
                </a:solidFill>
                <a:latin typeface="Times New Roman" panose="02020603050405020304" pitchFamily="18" charset="0"/>
                <a:cs typeface="Times New Roman" panose="02020603050405020304" pitchFamily="18" charset="0"/>
              </a:rPr>
              <a:t> </a:t>
            </a:r>
            <a:r>
              <a:rPr lang="ro-RO" sz="1100" b="1" dirty="0" err="1" smtClean="0">
                <a:solidFill>
                  <a:schemeClr val="bg1"/>
                </a:solidFill>
                <a:latin typeface="Times New Roman" panose="02020603050405020304" pitchFamily="18" charset="0"/>
                <a:cs typeface="Times New Roman" panose="02020603050405020304" pitchFamily="18" charset="0"/>
              </a:rPr>
              <a:t>cunoastere</a:t>
            </a:r>
            <a:r>
              <a:rPr lang="ro-RO" sz="1100" b="1" dirty="0" smtClean="0">
                <a:solidFill>
                  <a:schemeClr val="bg1"/>
                </a:solidFill>
                <a:latin typeface="Times New Roman" panose="02020603050405020304" pitchFamily="18" charset="0"/>
                <a:cs typeface="Times New Roman" panose="02020603050405020304" pitchFamily="18" charset="0"/>
              </a:rPr>
              <a:t> practica</a:t>
            </a:r>
          </a:p>
        </p:txBody>
      </p:sp>
      <p:sp>
        <p:nvSpPr>
          <p:cNvPr id="191" name="Oval 190"/>
          <p:cNvSpPr/>
          <p:nvPr/>
        </p:nvSpPr>
        <p:spPr>
          <a:xfrm>
            <a:off x="7635686" y="5476393"/>
            <a:ext cx="1819160" cy="103720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ro-RO" sz="1100" dirty="0" smtClean="0">
              <a:latin typeface="Times New Roman" panose="02020603050405020304" pitchFamily="18" charset="0"/>
              <a:cs typeface="Times New Roman" panose="02020603050405020304" pitchFamily="18" charset="0"/>
            </a:endParaRPr>
          </a:p>
          <a:p>
            <a:pPr algn="ctr"/>
            <a:r>
              <a:rPr lang="ro-RO" sz="1050" b="1" dirty="0" smtClean="0">
                <a:solidFill>
                  <a:schemeClr val="bg1"/>
                </a:solidFill>
                <a:latin typeface="Times New Roman" panose="02020603050405020304" pitchFamily="18" charset="0"/>
                <a:cs typeface="Times New Roman" panose="02020603050405020304" pitchFamily="18" charset="0"/>
              </a:rPr>
              <a:t>Conținuturi atitudinale/ afectiv-atitudinale</a:t>
            </a:r>
            <a:r>
              <a:rPr lang="en-US" sz="1050" b="1" dirty="0" smtClean="0">
                <a:solidFill>
                  <a:schemeClr val="bg1"/>
                </a:solidFill>
                <a:latin typeface="Times New Roman" panose="02020603050405020304" pitchFamily="18" charset="0"/>
                <a:cs typeface="Times New Roman" panose="02020603050405020304" pitchFamily="18" charset="0"/>
              </a:rPr>
              <a:t> </a:t>
            </a:r>
            <a:r>
              <a:rPr lang="ro-RO" sz="1050" b="1" dirty="0" smtClean="0">
                <a:solidFill>
                  <a:schemeClr val="bg1"/>
                </a:solidFill>
                <a:latin typeface="Times New Roman" panose="02020603050405020304" pitchFamily="18" charset="0"/>
                <a:cs typeface="Times New Roman" panose="02020603050405020304" pitchFamily="18" charset="0"/>
              </a:rPr>
              <a:t>(</a:t>
            </a:r>
            <a:r>
              <a:rPr lang="ro-RO" sz="1050" b="1" dirty="0" err="1" smtClean="0">
                <a:solidFill>
                  <a:schemeClr val="bg1"/>
                </a:solidFill>
                <a:latin typeface="Times New Roman" panose="02020603050405020304" pitchFamily="18" charset="0"/>
                <a:cs typeface="Times New Roman" panose="02020603050405020304" pitchFamily="18" charset="0"/>
              </a:rPr>
              <a:t>referentiale</a:t>
            </a:r>
            <a:r>
              <a:rPr lang="ro-RO" sz="1050" b="1" dirty="0" smtClean="0">
                <a:solidFill>
                  <a:schemeClr val="bg1"/>
                </a:solidFill>
                <a:latin typeface="Times New Roman" panose="02020603050405020304" pitchFamily="18" charset="0"/>
                <a:cs typeface="Times New Roman" panose="02020603050405020304" pitchFamily="18" charset="0"/>
              </a:rPr>
              <a:t>) </a:t>
            </a:r>
            <a:r>
              <a:rPr lang="ro-RO" sz="1050" b="1" dirty="0" err="1" smtClean="0">
                <a:solidFill>
                  <a:schemeClr val="bg1"/>
                </a:solidFill>
                <a:latin typeface="Times New Roman" panose="02020603050405020304" pitchFamily="18" charset="0"/>
                <a:cs typeface="Times New Roman" panose="02020603050405020304" pitchFamily="18" charset="0"/>
              </a:rPr>
              <a:t>şi</a:t>
            </a:r>
            <a:r>
              <a:rPr lang="ro-RO" sz="1050" b="1" dirty="0" smtClean="0">
                <a:solidFill>
                  <a:schemeClr val="bg1"/>
                </a:solidFill>
                <a:latin typeface="Times New Roman" panose="02020603050405020304" pitchFamily="18" charset="0"/>
                <a:cs typeface="Times New Roman" panose="02020603050405020304" pitchFamily="18" charset="0"/>
              </a:rPr>
              <a:t> </a:t>
            </a:r>
            <a:r>
              <a:rPr lang="ro-RO" sz="1050" b="1" dirty="0" err="1" smtClean="0">
                <a:solidFill>
                  <a:schemeClr val="bg1"/>
                </a:solidFill>
                <a:latin typeface="Times New Roman" panose="02020603050405020304" pitchFamily="18" charset="0"/>
                <a:cs typeface="Times New Roman" panose="02020603050405020304" pitchFamily="18" charset="0"/>
              </a:rPr>
              <a:t>cunoaştere</a:t>
            </a:r>
            <a:r>
              <a:rPr lang="ro-RO" sz="1050" b="1" dirty="0" smtClean="0">
                <a:solidFill>
                  <a:schemeClr val="bg1"/>
                </a:solidFill>
                <a:latin typeface="Times New Roman" panose="02020603050405020304" pitchFamily="18" charset="0"/>
                <a:cs typeface="Times New Roman" panose="02020603050405020304" pitchFamily="18" charset="0"/>
              </a:rPr>
              <a:t> afectivă </a:t>
            </a:r>
          </a:p>
          <a:p>
            <a:endParaRPr lang="en-US" sz="1200" dirty="0">
              <a:solidFill>
                <a:schemeClr val="bg1"/>
              </a:solidFill>
              <a:latin typeface="Times New Roman" panose="02020603050405020304" pitchFamily="18" charset="0"/>
              <a:cs typeface="Times New Roman" panose="02020603050405020304" pitchFamily="18" charset="0"/>
            </a:endParaRPr>
          </a:p>
        </p:txBody>
      </p:sp>
      <p:cxnSp>
        <p:nvCxnSpPr>
          <p:cNvPr id="211" name="Straight Arrow Connector 210"/>
          <p:cNvCxnSpPr/>
          <p:nvPr/>
        </p:nvCxnSpPr>
        <p:spPr>
          <a:xfrm>
            <a:off x="7427036" y="677241"/>
            <a:ext cx="28245" cy="33517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3" name="Straight Arrow Connector 232"/>
          <p:cNvCxnSpPr/>
          <p:nvPr/>
        </p:nvCxnSpPr>
        <p:spPr>
          <a:xfrm>
            <a:off x="9558980" y="4756784"/>
            <a:ext cx="354000" cy="5587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5" name="Straight Arrow Connector 234"/>
          <p:cNvCxnSpPr/>
          <p:nvPr/>
        </p:nvCxnSpPr>
        <p:spPr>
          <a:xfrm>
            <a:off x="9819547" y="4182602"/>
            <a:ext cx="790426" cy="1893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9" name="Straight Arrow Connector 238"/>
          <p:cNvCxnSpPr/>
          <p:nvPr/>
        </p:nvCxnSpPr>
        <p:spPr>
          <a:xfrm flipH="1">
            <a:off x="8483985" y="4737074"/>
            <a:ext cx="416166" cy="7002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52" name="TextBox 251"/>
          <p:cNvSpPr txBox="1"/>
          <p:nvPr/>
        </p:nvSpPr>
        <p:spPr>
          <a:xfrm>
            <a:off x="4359895" y="2928177"/>
            <a:ext cx="3198010" cy="1200329"/>
          </a:xfrm>
          <a:prstGeom prst="rect">
            <a:avLst/>
          </a:prstGeom>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ro-RO" sz="1200" b="1" dirty="0" smtClean="0">
                <a:latin typeface="Times New Roman" panose="02020603050405020304" pitchFamily="18" charset="0"/>
                <a:cs typeface="Times New Roman" panose="02020603050405020304" pitchFamily="18" charset="0"/>
              </a:rPr>
              <a:t>Dezvoltă</a:t>
            </a:r>
            <a:r>
              <a:rPr lang="en-US" sz="1200" b="1" dirty="0" smtClean="0">
                <a:latin typeface="Times New Roman" panose="02020603050405020304" pitchFamily="18" charset="0"/>
                <a:cs typeface="Times New Roman" panose="02020603050405020304" pitchFamily="18" charset="0"/>
              </a:rPr>
              <a:t> </a:t>
            </a:r>
            <a:r>
              <a:rPr lang="ro-RO" sz="1200" b="1" dirty="0" smtClean="0">
                <a:latin typeface="Times New Roman" panose="02020603050405020304" pitchFamily="18" charset="0"/>
                <a:cs typeface="Times New Roman" panose="02020603050405020304" pitchFamily="18" charset="0"/>
              </a:rPr>
              <a:t>o filozofie educaţională bazată pe:</a:t>
            </a:r>
          </a:p>
          <a:p>
            <a:pPr marL="171450" indent="-171450">
              <a:buFont typeface="Arial" panose="020B0604020202020204" pitchFamily="34" charset="0"/>
              <a:buChar char="•"/>
            </a:pPr>
            <a:r>
              <a:rPr lang="ro-RO" sz="1200" dirty="0" smtClean="0">
                <a:latin typeface="Times New Roman" panose="02020603050405020304" pitchFamily="18" charset="0"/>
                <a:cs typeface="Times New Roman" panose="02020603050405020304" pitchFamily="18" charset="0"/>
              </a:rPr>
              <a:t>asigurarea libertăţii de acţiune si centrarea pe interesele elevilor</a:t>
            </a:r>
          </a:p>
          <a:p>
            <a:pPr marL="171450" indent="-171450">
              <a:buFont typeface="Arial" panose="020B0604020202020204" pitchFamily="34" charset="0"/>
              <a:buChar char="•"/>
            </a:pPr>
            <a:r>
              <a:rPr lang="ro-RO" sz="1200" dirty="0" smtClean="0">
                <a:latin typeface="Times New Roman" panose="02020603050405020304" pitchFamily="18" charset="0"/>
                <a:cs typeface="Times New Roman" panose="02020603050405020304" pitchFamily="18" charset="0"/>
              </a:rPr>
              <a:t>crearea unui mediu organizat</a:t>
            </a:r>
          </a:p>
          <a:p>
            <a:pPr marL="171450" indent="-171450">
              <a:buFont typeface="Arial" panose="020B0604020202020204" pitchFamily="34" charset="0"/>
              <a:buChar char="•"/>
            </a:pPr>
            <a:r>
              <a:rPr lang="ro-RO" sz="1200" dirty="0" smtClean="0">
                <a:latin typeface="Times New Roman" panose="02020603050405020304" pitchFamily="18" charset="0"/>
                <a:cs typeface="Times New Roman" panose="02020603050405020304" pitchFamily="18" charset="0"/>
              </a:rPr>
              <a:t>autoformarea personalităţii copilului prin activitate practică</a:t>
            </a:r>
            <a:endParaRPr lang="ro-RO" sz="1200" dirty="0">
              <a:latin typeface="Times New Roman" panose="02020603050405020304" pitchFamily="18" charset="0"/>
              <a:cs typeface="Times New Roman" panose="02020603050405020304" pitchFamily="18" charset="0"/>
            </a:endParaRPr>
          </a:p>
        </p:txBody>
      </p:sp>
      <p:cxnSp>
        <p:nvCxnSpPr>
          <p:cNvPr id="253" name="Straight Arrow Connector 252"/>
          <p:cNvCxnSpPr>
            <a:stCxn id="252" idx="2"/>
          </p:cNvCxnSpPr>
          <p:nvPr/>
        </p:nvCxnSpPr>
        <p:spPr>
          <a:xfrm>
            <a:off x="5958900" y="4128506"/>
            <a:ext cx="4960" cy="1771241"/>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67" name="TextBox 266"/>
          <p:cNvSpPr txBox="1"/>
          <p:nvPr/>
        </p:nvSpPr>
        <p:spPr>
          <a:xfrm>
            <a:off x="3154649" y="6536414"/>
            <a:ext cx="6161016" cy="276999"/>
          </a:xfrm>
          <a:prstGeom prst="rect">
            <a:avLst/>
          </a:prstGeom>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ro-RO" sz="1200" dirty="0" smtClean="0">
                <a:latin typeface="Times New Roman" panose="02020603050405020304" pitchFamily="18" charset="0"/>
                <a:cs typeface="Times New Roman" panose="02020603050405020304" pitchFamily="18" charset="0"/>
              </a:rPr>
              <a:t>Pledează pentru cultivarea “simţului social”</a:t>
            </a:r>
            <a:r>
              <a:rPr lang="en-US" sz="1200" dirty="0" smtClean="0">
                <a:latin typeface="Times New Roman" panose="02020603050405020304" pitchFamily="18" charset="0"/>
                <a:cs typeface="Times New Roman" panose="02020603050405020304" pitchFamily="18" charset="0"/>
              </a:rPr>
              <a:t> </a:t>
            </a:r>
            <a:r>
              <a:rPr lang="ro-RO" sz="1200" dirty="0" smtClean="0">
                <a:latin typeface="Times New Roman" panose="02020603050405020304" pitchFamily="18" charset="0"/>
                <a:cs typeface="Times New Roman" panose="02020603050405020304" pitchFamily="18" charset="0"/>
              </a:rPr>
              <a:t>al copilului şi capacitaţii sale de adaptare</a:t>
            </a:r>
            <a:endParaRPr lang="ro-RO" sz="1200" dirty="0">
              <a:latin typeface="Times New Roman" panose="02020603050405020304" pitchFamily="18" charset="0"/>
              <a:cs typeface="Times New Roman" panose="02020603050405020304" pitchFamily="18" charset="0"/>
            </a:endParaRPr>
          </a:p>
        </p:txBody>
      </p:sp>
      <p:sp>
        <p:nvSpPr>
          <p:cNvPr id="268" name="TextBox 267"/>
          <p:cNvSpPr txBox="1"/>
          <p:nvPr/>
        </p:nvSpPr>
        <p:spPr>
          <a:xfrm>
            <a:off x="4759956" y="5958081"/>
            <a:ext cx="2450413" cy="461665"/>
          </a:xfrm>
          <a:prstGeom prst="rect">
            <a:avLst/>
          </a:prstGeom>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ro-RO" sz="1200" dirty="0" smtClean="0">
                <a:latin typeface="Times New Roman" panose="02020603050405020304" pitchFamily="18" charset="0"/>
                <a:cs typeface="Times New Roman" panose="02020603050405020304" pitchFamily="18" charset="0"/>
              </a:rPr>
              <a:t>Insistă asupra activizării elevilor în procesul educativ</a:t>
            </a:r>
            <a:endParaRPr lang="ro-RO" sz="1200" dirty="0">
              <a:latin typeface="Times New Roman" panose="02020603050405020304" pitchFamily="18" charset="0"/>
              <a:cs typeface="Times New Roman" panose="02020603050405020304" pitchFamily="18" charset="0"/>
            </a:endParaRPr>
          </a:p>
        </p:txBody>
      </p:sp>
      <p:cxnSp>
        <p:nvCxnSpPr>
          <p:cNvPr id="269" name="Straight Arrow Connector 268"/>
          <p:cNvCxnSpPr>
            <a:stCxn id="252" idx="2"/>
          </p:cNvCxnSpPr>
          <p:nvPr/>
        </p:nvCxnSpPr>
        <p:spPr>
          <a:xfrm flipH="1" flipV="1">
            <a:off x="5836260" y="4115428"/>
            <a:ext cx="122640" cy="13078"/>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71" name="Straight Arrow Connector 270"/>
          <p:cNvCxnSpPr>
            <a:stCxn id="268" idx="2"/>
          </p:cNvCxnSpPr>
          <p:nvPr/>
        </p:nvCxnSpPr>
        <p:spPr>
          <a:xfrm flipH="1">
            <a:off x="5888181" y="6419746"/>
            <a:ext cx="96982" cy="144888"/>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353723683"/>
      </p:ext>
    </p:extLst>
  </p:cSld>
  <p:clrMapOvr>
    <a:masterClrMapping/>
  </p:clrMapOvr>
  <mc:AlternateContent xmlns:mc="http://schemas.openxmlformats.org/markup-compatibility/2006" xmlns:p14="http://schemas.microsoft.com/office/powerpoint/2010/main">
    <mc:Choice Requires="p14">
      <p:transition spd="slow" p14:dur="20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1000"/>
                                        <p:tgtEl>
                                          <p:spTgt spid="13">
                                            <p:txEl>
                                              <p:pRg st="0" end="0"/>
                                            </p:txEl>
                                          </p:spTgt>
                                        </p:tgtEl>
                                      </p:cBhvr>
                                    </p:animEffect>
                                    <p:anim calcmode="lin" valueType="num">
                                      <p:cBhvr>
                                        <p:cTn id="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71527" y="1443038"/>
            <a:ext cx="10601324" cy="4678204"/>
          </a:xfrm>
          <a:prstGeom prst="rect">
            <a:avLst/>
          </a:prstGeom>
          <a:solidFill>
            <a:schemeClr val="accent4">
              <a:alpha val="5000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a:spAutoFit/>
          </a:bodyPr>
          <a:lstStyle/>
          <a:p>
            <a:pPr algn="just"/>
            <a:r>
              <a:rPr lang="ro-RO" dirty="0" smtClean="0">
                <a:solidFill>
                  <a:schemeClr val="tx1"/>
                </a:solidFill>
                <a:latin typeface="Times New Roman" panose="02020603050405020304" pitchFamily="18" charset="0"/>
                <a:cs typeface="Times New Roman" panose="02020603050405020304" pitchFamily="18" charset="0"/>
              </a:rPr>
              <a:t>În pedagogia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 există 5 arii curriculare, materialele didactice fiind grupate în 5 zone distincte:</a:t>
            </a:r>
          </a:p>
          <a:p>
            <a:pPr algn="just"/>
            <a:endParaRPr lang="ro-RO" dirty="0" smtClean="0">
              <a:solidFill>
                <a:schemeClr val="tx1"/>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ro-RO" sz="2000" b="1" i="1" dirty="0" smtClean="0">
                <a:solidFill>
                  <a:schemeClr val="tx1"/>
                </a:solidFill>
                <a:latin typeface="Times New Roman" panose="02020603050405020304" pitchFamily="18" charset="0"/>
                <a:cs typeface="Times New Roman" panose="02020603050405020304" pitchFamily="18" charset="0"/>
              </a:rPr>
              <a:t>Deprinderi de </a:t>
            </a:r>
            <a:r>
              <a:rPr lang="ro-RO" sz="2000" b="1" i="1" dirty="0" err="1" smtClean="0">
                <a:solidFill>
                  <a:schemeClr val="tx1"/>
                </a:solidFill>
                <a:latin typeface="Times New Roman" panose="02020603050405020304" pitchFamily="18" charset="0"/>
                <a:cs typeface="Times New Roman" panose="02020603050405020304" pitchFamily="18" charset="0"/>
              </a:rPr>
              <a:t>viaţă</a:t>
            </a:r>
            <a:r>
              <a:rPr lang="ro-RO" sz="2000" dirty="0" smtClean="0">
                <a:solidFill>
                  <a:schemeClr val="tx1"/>
                </a:solidFill>
                <a:latin typeface="Times New Roman" panose="02020603050405020304" pitchFamily="18" charset="0"/>
                <a:cs typeface="Times New Roman" panose="02020603050405020304" pitchFamily="18" charset="0"/>
              </a:rPr>
              <a:t> </a:t>
            </a:r>
            <a:r>
              <a:rPr lang="ro-RO" sz="2000" b="1" i="1" dirty="0" smtClean="0">
                <a:solidFill>
                  <a:schemeClr val="tx1"/>
                </a:solidFill>
                <a:latin typeface="Times New Roman" panose="02020603050405020304" pitchFamily="18" charset="0"/>
                <a:cs typeface="Times New Roman" panose="02020603050405020304" pitchFamily="18" charset="0"/>
              </a:rPr>
              <a:t>practic</a:t>
            </a:r>
            <a:r>
              <a:rPr lang="en-US" sz="2000" b="1" i="1" dirty="0" smtClean="0">
                <a:solidFill>
                  <a:schemeClr val="tx1"/>
                </a:solidFill>
                <a:latin typeface="Times New Roman" panose="02020603050405020304" pitchFamily="18" charset="0"/>
                <a:cs typeface="Times New Roman" panose="02020603050405020304" pitchFamily="18" charset="0"/>
              </a:rPr>
              <a:t>ă</a:t>
            </a:r>
            <a:r>
              <a:rPr lang="ro-RO" sz="2000" b="1" i="1" dirty="0" smtClean="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stabileste</a:t>
            </a:r>
            <a:r>
              <a:rPr lang="ro-RO" dirty="0" smtClean="0">
                <a:solidFill>
                  <a:schemeClr val="tx1"/>
                </a:solidFill>
                <a:latin typeface="Times New Roman" panose="02020603050405020304" pitchFamily="18" charset="0"/>
                <a:cs typeface="Times New Roman" panose="02020603050405020304" pitchFamily="18" charset="0"/>
              </a:rPr>
              <a:t> baza  pentru toate celelalte lucruri de realizat în clasă. Această arie curriculară a fost concepută pentru a-i </a:t>
            </a:r>
            <a:r>
              <a:rPr lang="ro-RO" dirty="0" err="1" smtClean="0">
                <a:solidFill>
                  <a:schemeClr val="tx1"/>
                </a:solidFill>
                <a:latin typeface="Times New Roman" panose="02020603050405020304" pitchFamily="18" charset="0"/>
                <a:cs typeface="Times New Roman" panose="02020603050405020304" pitchFamily="18" charset="0"/>
              </a:rPr>
              <a:t>învaţa</a:t>
            </a:r>
            <a:r>
              <a:rPr lang="ro-RO" dirty="0" smtClean="0">
                <a:solidFill>
                  <a:schemeClr val="tx1"/>
                </a:solidFill>
                <a:latin typeface="Times New Roman" panose="02020603050405020304" pitchFamily="18" charset="0"/>
                <a:cs typeface="Times New Roman" panose="02020603050405020304" pitchFamily="18" charset="0"/>
              </a:rPr>
              <a:t> pe copii deprinderile de </a:t>
            </a:r>
            <a:r>
              <a:rPr lang="ro-RO" dirty="0" err="1" smtClean="0">
                <a:solidFill>
                  <a:schemeClr val="tx1"/>
                </a:solidFill>
                <a:latin typeface="Times New Roman" panose="02020603050405020304" pitchFamily="18" charset="0"/>
                <a:cs typeface="Times New Roman" panose="02020603050405020304" pitchFamily="18" charset="0"/>
              </a:rPr>
              <a:t>viaţă</a:t>
            </a:r>
            <a:r>
              <a:rPr lang="ro-RO" dirty="0" smtClean="0">
                <a:solidFill>
                  <a:schemeClr val="tx1"/>
                </a:solidFill>
                <a:latin typeface="Times New Roman" panose="02020603050405020304" pitchFamily="18" charset="0"/>
                <a:cs typeface="Times New Roman" panose="02020603050405020304" pitchFamily="18" charset="0"/>
              </a:rPr>
              <a:t> zilnică. </a:t>
            </a:r>
            <a:r>
              <a:rPr lang="ro-RO" dirty="0" err="1" smtClean="0">
                <a:solidFill>
                  <a:schemeClr val="tx1"/>
                </a:solidFill>
                <a:latin typeface="Times New Roman" panose="02020603050405020304" pitchFamily="18" charset="0"/>
                <a:cs typeface="Times New Roman" panose="02020603050405020304" pitchFamily="18" charset="0"/>
              </a:rPr>
              <a:t>Învăţarea</a:t>
            </a:r>
            <a:r>
              <a:rPr lang="ro-RO" dirty="0" smtClean="0">
                <a:solidFill>
                  <a:schemeClr val="tx1"/>
                </a:solidFill>
                <a:latin typeface="Times New Roman" panose="02020603050405020304" pitchFamily="18" charset="0"/>
                <a:cs typeface="Times New Roman" panose="02020603050405020304" pitchFamily="18" charset="0"/>
              </a:rPr>
              <a:t> pe exemple concrete din </a:t>
            </a:r>
            <a:r>
              <a:rPr lang="ro-RO" dirty="0" err="1" smtClean="0">
                <a:solidFill>
                  <a:schemeClr val="tx1"/>
                </a:solidFill>
                <a:latin typeface="Times New Roman" panose="02020603050405020304" pitchFamily="18" charset="0"/>
                <a:cs typeface="Times New Roman" panose="02020603050405020304" pitchFamily="18" charset="0"/>
              </a:rPr>
              <a:t>viaţa</a:t>
            </a:r>
            <a:r>
              <a:rPr lang="ro-RO" dirty="0" smtClean="0">
                <a:solidFill>
                  <a:schemeClr val="tx1"/>
                </a:solidFill>
                <a:latin typeface="Times New Roman" panose="02020603050405020304" pitchFamily="18" charset="0"/>
                <a:cs typeface="Times New Roman" panose="02020603050405020304" pitchFamily="18" charset="0"/>
              </a:rPr>
              <a:t> reală a unor </a:t>
            </a:r>
            <a:r>
              <a:rPr lang="ro-RO" dirty="0" err="1" smtClean="0">
                <a:solidFill>
                  <a:schemeClr val="tx1"/>
                </a:solidFill>
                <a:latin typeface="Times New Roman" panose="02020603050405020304" pitchFamily="18" charset="0"/>
                <a:cs typeface="Times New Roman" panose="02020603050405020304" pitchFamily="18" charset="0"/>
              </a:rPr>
              <a:t>activităţi</a:t>
            </a:r>
            <a:r>
              <a:rPr lang="ro-RO" dirty="0" smtClean="0">
                <a:solidFill>
                  <a:schemeClr val="tx1"/>
                </a:solidFill>
                <a:latin typeface="Times New Roman" panose="02020603050405020304" pitchFamily="18" charset="0"/>
                <a:cs typeface="Times New Roman" panose="02020603050405020304" pitchFamily="18" charset="0"/>
              </a:rPr>
              <a:t> favorizează dezvoltarea </a:t>
            </a:r>
            <a:r>
              <a:rPr lang="ro-RO" dirty="0" err="1" smtClean="0">
                <a:solidFill>
                  <a:schemeClr val="tx1"/>
                </a:solidFill>
                <a:latin typeface="Times New Roman" panose="02020603050405020304" pitchFamily="18" charset="0"/>
                <a:cs typeface="Times New Roman" panose="02020603050405020304" pitchFamily="18" charset="0"/>
              </a:rPr>
              <a:t>independenţei</a:t>
            </a:r>
            <a:r>
              <a:rPr lang="ro-RO" dirty="0" smtClean="0">
                <a:solidFill>
                  <a:schemeClr val="tx1"/>
                </a:solidFill>
                <a:latin typeface="Times New Roman" panose="02020603050405020304" pitchFamily="18" charset="0"/>
                <a:cs typeface="Times New Roman" panose="02020603050405020304" pitchFamily="18" charset="0"/>
              </a:rPr>
              <a:t>, a încrederii în sine, a deprinderii de a </a:t>
            </a:r>
            <a:r>
              <a:rPr lang="ro-RO" dirty="0" err="1" smtClean="0">
                <a:solidFill>
                  <a:schemeClr val="tx1"/>
                </a:solidFill>
                <a:latin typeface="Times New Roman" panose="02020603050405020304" pitchFamily="18" charset="0"/>
                <a:cs typeface="Times New Roman" panose="02020603050405020304" pitchFamily="18" charset="0"/>
              </a:rPr>
              <a:t>pastra</a:t>
            </a:r>
            <a:r>
              <a:rPr lang="ro-RO" dirty="0" smtClean="0">
                <a:solidFill>
                  <a:schemeClr val="tx1"/>
                </a:solidFill>
                <a:latin typeface="Times New Roman" panose="02020603050405020304" pitchFamily="18" charset="0"/>
                <a:cs typeface="Times New Roman" panose="02020603050405020304" pitchFamily="18" charset="0"/>
              </a:rPr>
              <a:t> ordinea la locul de muncă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de odihnă, coordonarea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concentrarea.</a:t>
            </a:r>
          </a:p>
          <a:p>
            <a:pPr marL="285750" indent="-285750" algn="just">
              <a:buFont typeface="Wingdings" panose="05000000000000000000" pitchFamily="2" charset="2"/>
              <a:buChar char="Ø"/>
            </a:pPr>
            <a:r>
              <a:rPr lang="ro-RO" sz="2000" b="1" i="1" dirty="0" smtClean="0">
                <a:solidFill>
                  <a:schemeClr val="tx1"/>
                </a:solidFill>
                <a:latin typeface="Times New Roman" panose="02020603050405020304" pitchFamily="18" charset="0"/>
                <a:cs typeface="Times New Roman" panose="02020603050405020304" pitchFamily="18" charset="0"/>
              </a:rPr>
              <a:t>Dezvoltare senzorială </a:t>
            </a:r>
            <a:r>
              <a:rPr lang="ro-RO" dirty="0" smtClean="0">
                <a:solidFill>
                  <a:schemeClr val="tx1"/>
                </a:solidFill>
                <a:latin typeface="Times New Roman" panose="02020603050405020304" pitchFamily="18" charset="0"/>
                <a:cs typeface="Times New Roman" panose="02020603050405020304" pitchFamily="18" charset="0"/>
              </a:rPr>
              <a:t>-</a:t>
            </a:r>
            <a:r>
              <a:rPr lang="en-US" dirty="0" smtClean="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această zonă a curriculumului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conţine</a:t>
            </a:r>
            <a:r>
              <a:rPr lang="ro-RO" dirty="0" smtClean="0">
                <a:solidFill>
                  <a:schemeClr val="tx1"/>
                </a:solidFill>
                <a:latin typeface="Times New Roman" panose="02020603050405020304" pitchFamily="18" charset="0"/>
                <a:cs typeface="Times New Roman" panose="02020603050405020304" pitchFamily="18" charset="0"/>
              </a:rPr>
              <a:t> materiale specifice care să-</a:t>
            </a:r>
            <a:r>
              <a:rPr lang="en-US" dirty="0" err="1" smtClean="0">
                <a:solidFill>
                  <a:schemeClr val="tx1"/>
                </a:solidFill>
                <a:latin typeface="Times New Roman" panose="02020603050405020304" pitchFamily="18" charset="0"/>
                <a:cs typeface="Times New Roman" panose="02020603050405020304" pitchFamily="18" charset="0"/>
              </a:rPr>
              <a:t>i</a:t>
            </a:r>
            <a:r>
              <a:rPr lang="ro-RO" dirty="0" smtClean="0">
                <a:solidFill>
                  <a:schemeClr val="tx1"/>
                </a:solidFill>
                <a:latin typeface="Times New Roman" panose="02020603050405020304" pitchFamily="18" charset="0"/>
                <a:cs typeface="Times New Roman" panose="02020603050405020304" pitchFamily="18" charset="0"/>
              </a:rPr>
              <a:t> ajute pe copii în rafinarea </a:t>
            </a:r>
            <a:r>
              <a:rPr lang="ro-RO" dirty="0" err="1" smtClean="0">
                <a:solidFill>
                  <a:schemeClr val="tx1"/>
                </a:solidFill>
                <a:latin typeface="Times New Roman" panose="02020603050405020304" pitchFamily="18" charset="0"/>
                <a:cs typeface="Times New Roman" panose="02020603050405020304" pitchFamily="18" charset="0"/>
              </a:rPr>
              <a:t>experienţelor</a:t>
            </a:r>
            <a:r>
              <a:rPr lang="ro-RO" dirty="0" smtClean="0">
                <a:solidFill>
                  <a:schemeClr val="tx1"/>
                </a:solidFill>
                <a:latin typeface="Times New Roman" panose="02020603050405020304" pitchFamily="18" charset="0"/>
                <a:cs typeface="Times New Roman" panose="02020603050405020304" pitchFamily="18" charset="0"/>
              </a:rPr>
              <a:t> de observare, ascultarea sunetelor, de atingere, de rafinare a gustului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a mirosului. Cu ajutorul </a:t>
            </a:r>
            <a:r>
              <a:rPr lang="ro-RO" dirty="0" err="1" smtClean="0">
                <a:solidFill>
                  <a:schemeClr val="tx1"/>
                </a:solidFill>
                <a:latin typeface="Times New Roman" panose="02020603050405020304" pitchFamily="18" charset="0"/>
                <a:cs typeface="Times New Roman" panose="02020603050405020304" pitchFamily="18" charset="0"/>
              </a:rPr>
              <a:t>exerciţiilor</a:t>
            </a:r>
            <a:r>
              <a:rPr lang="ro-RO" dirty="0" smtClean="0">
                <a:solidFill>
                  <a:schemeClr val="tx1"/>
                </a:solidFill>
                <a:latin typeface="Times New Roman" panose="02020603050405020304" pitchFamily="18" charset="0"/>
                <a:cs typeface="Times New Roman" panose="02020603050405020304" pitchFamily="18" charset="0"/>
              </a:rPr>
              <a:t> senzoriale, copilul poate să distingă, să ordoneze, să clasifice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să descrie impresii senzoriale legate de </a:t>
            </a:r>
            <a:r>
              <a:rPr lang="ro-RO" dirty="0" err="1" smtClean="0">
                <a:solidFill>
                  <a:schemeClr val="tx1"/>
                </a:solidFill>
                <a:latin typeface="Times New Roman" panose="02020603050405020304" pitchFamily="18" charset="0"/>
                <a:cs typeface="Times New Roman" panose="02020603050405020304" pitchFamily="18" charset="0"/>
              </a:rPr>
              <a:t>înălţime</a:t>
            </a:r>
            <a:r>
              <a:rPr lang="ro-RO" dirty="0" smtClean="0">
                <a:solidFill>
                  <a:schemeClr val="tx1"/>
                </a:solidFill>
                <a:latin typeface="Times New Roman" panose="02020603050405020304" pitchFamily="18" charset="0"/>
                <a:cs typeface="Times New Roman" panose="02020603050405020304" pitchFamily="18" charset="0"/>
              </a:rPr>
              <a:t>, temperatură, greutate, culoare, miros.</a:t>
            </a:r>
          </a:p>
          <a:p>
            <a:pPr marL="285750" indent="-285750" algn="just">
              <a:buFont typeface="Wingdings" panose="05000000000000000000" pitchFamily="2" charset="2"/>
              <a:buChar char="Ø"/>
            </a:pPr>
            <a:r>
              <a:rPr lang="ro-RO" sz="2000" b="1" i="1" dirty="0" smtClean="0">
                <a:solidFill>
                  <a:schemeClr val="tx1"/>
                </a:solidFill>
                <a:latin typeface="Times New Roman" panose="02020603050405020304" pitchFamily="18" charset="0"/>
                <a:cs typeface="Times New Roman" panose="02020603050405020304" pitchFamily="18" charset="0"/>
              </a:rPr>
              <a:t>Matematica </a:t>
            </a:r>
            <a:r>
              <a:rPr lang="ro-RO" sz="2000" dirty="0" smtClean="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a fost privită de M.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 ca fiind un </a:t>
            </a:r>
            <a:r>
              <a:rPr lang="ro-RO" dirty="0" err="1" smtClean="0">
                <a:solidFill>
                  <a:schemeClr val="tx1"/>
                </a:solidFill>
                <a:latin typeface="Times New Roman" panose="02020603050405020304" pitchFamily="18" charset="0"/>
                <a:cs typeface="Times New Roman" panose="02020603050405020304" pitchFamily="18" charset="0"/>
              </a:rPr>
              <a:t>process</a:t>
            </a:r>
            <a:r>
              <a:rPr lang="ro-RO" dirty="0" smtClean="0">
                <a:solidFill>
                  <a:schemeClr val="tx1"/>
                </a:solidFill>
                <a:latin typeface="Times New Roman" panose="02020603050405020304" pitchFamily="18" charset="0"/>
                <a:cs typeface="Times New Roman" panose="02020603050405020304" pitchFamily="18" charset="0"/>
              </a:rPr>
              <a:t> mental natural care începe de la un nivel concret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progresează către un nivel abstract, fiecare copil având spirit matematic înnăscut.</a:t>
            </a:r>
          </a:p>
          <a:p>
            <a:pPr marL="285750" indent="-285750" algn="just">
              <a:buFont typeface="Wingdings" panose="05000000000000000000" pitchFamily="2" charset="2"/>
              <a:buChar char="Ø"/>
            </a:pPr>
            <a:r>
              <a:rPr lang="ro-RO" sz="2000" b="1" i="1" dirty="0" smtClean="0">
                <a:solidFill>
                  <a:schemeClr val="tx1"/>
                </a:solidFill>
                <a:latin typeface="Times New Roman" panose="02020603050405020304" pitchFamily="18" charset="0"/>
                <a:cs typeface="Times New Roman" panose="02020603050405020304" pitchFamily="18" charset="0"/>
              </a:rPr>
              <a:t>Limbă</a:t>
            </a:r>
            <a:r>
              <a:rPr lang="ro-RO" sz="2000" dirty="0" smtClean="0">
                <a:solidFill>
                  <a:schemeClr val="tx1"/>
                </a:solidFill>
                <a:latin typeface="Times New Roman" panose="02020603050405020304" pitchFamily="18" charset="0"/>
                <a:cs typeface="Times New Roman" panose="02020603050405020304" pitchFamily="18" charset="0"/>
              </a:rPr>
              <a:t> ș</a:t>
            </a:r>
            <a:r>
              <a:rPr lang="ro-RO" sz="2000" b="1" i="1" dirty="0" smtClean="0">
                <a:solidFill>
                  <a:schemeClr val="tx1"/>
                </a:solidFill>
                <a:latin typeface="Times New Roman" panose="02020603050405020304" pitchFamily="18" charset="0"/>
                <a:cs typeface="Times New Roman" panose="02020603050405020304" pitchFamily="18" charset="0"/>
              </a:rPr>
              <a:t>i comunicare </a:t>
            </a:r>
            <a:r>
              <a:rPr lang="ro-RO" dirty="0" smtClean="0">
                <a:solidFill>
                  <a:schemeClr val="tx1"/>
                </a:solidFill>
                <a:latin typeface="Times New Roman" panose="02020603050405020304" pitchFamily="18" charset="0"/>
                <a:cs typeface="Times New Roman" panose="02020603050405020304" pitchFamily="18" charset="0"/>
              </a:rPr>
              <a:t>-</a:t>
            </a:r>
            <a:r>
              <a:rPr lang="en-US" dirty="0" smtClean="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este o abordare integrată care combină fonetica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noţiunile</a:t>
            </a:r>
            <a:r>
              <a:rPr lang="ro-RO" dirty="0" smtClean="0">
                <a:solidFill>
                  <a:schemeClr val="tx1"/>
                </a:solidFill>
                <a:latin typeface="Times New Roman" panose="02020603050405020304" pitchFamily="18" charset="0"/>
                <a:cs typeface="Times New Roman" panose="02020603050405020304" pitchFamily="18" charset="0"/>
              </a:rPr>
              <a:t> de vocabular cu </a:t>
            </a:r>
            <a:r>
              <a:rPr lang="ro-RO" dirty="0" err="1" smtClean="0">
                <a:solidFill>
                  <a:schemeClr val="tx1"/>
                </a:solidFill>
                <a:latin typeface="Times New Roman" panose="02020603050405020304" pitchFamily="18" charset="0"/>
                <a:cs typeface="Times New Roman" panose="02020603050405020304" pitchFamily="18" charset="0"/>
              </a:rPr>
              <a:t>noţiunile</a:t>
            </a:r>
            <a:r>
              <a:rPr lang="ro-RO" dirty="0" smtClean="0">
                <a:solidFill>
                  <a:schemeClr val="tx1"/>
                </a:solidFill>
                <a:latin typeface="Times New Roman" panose="02020603050405020304" pitchFamily="18" charset="0"/>
                <a:cs typeface="Times New Roman" panose="02020603050405020304" pitchFamily="18" charset="0"/>
              </a:rPr>
              <a:t> de gramatică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de studiere a unui text literar. </a:t>
            </a:r>
          </a:p>
          <a:p>
            <a:pPr marL="285750" indent="-285750" algn="just">
              <a:buFont typeface="Wingdings" panose="05000000000000000000" pitchFamily="2" charset="2"/>
              <a:buChar char="Ø"/>
            </a:pPr>
            <a:r>
              <a:rPr lang="ro-RO" sz="2000" b="1" i="1" dirty="0" err="1" smtClean="0">
                <a:solidFill>
                  <a:schemeClr val="tx1"/>
                </a:solidFill>
                <a:latin typeface="Times New Roman" panose="02020603050405020304" pitchFamily="18" charset="0"/>
                <a:cs typeface="Times New Roman" panose="02020603050405020304" pitchFamily="18" charset="0"/>
              </a:rPr>
              <a:t>Educaţia</a:t>
            </a:r>
            <a:r>
              <a:rPr lang="ro-RO" sz="2000" b="1" i="1" dirty="0" smtClean="0">
                <a:solidFill>
                  <a:schemeClr val="tx1"/>
                </a:solidFill>
                <a:latin typeface="Times New Roman" panose="02020603050405020304" pitchFamily="18" charset="0"/>
                <a:cs typeface="Times New Roman" panose="02020603050405020304" pitchFamily="18" charset="0"/>
              </a:rPr>
              <a:t> cosmică </a:t>
            </a:r>
            <a:r>
              <a:rPr lang="ro-RO" b="1" dirty="0" smtClean="0">
                <a:solidFill>
                  <a:schemeClr val="tx1"/>
                </a:solidFill>
                <a:latin typeface="Times New Roman" panose="02020603050405020304" pitchFamily="18" charset="0"/>
                <a:cs typeface="Times New Roman" panose="02020603050405020304" pitchFamily="18" charset="0"/>
              </a:rPr>
              <a:t>-</a:t>
            </a:r>
            <a:r>
              <a:rPr lang="en-US" b="1" dirty="0" smtClean="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include </a:t>
            </a:r>
            <a:r>
              <a:rPr lang="ro-RO" dirty="0" err="1" smtClean="0">
                <a:solidFill>
                  <a:schemeClr val="tx1"/>
                </a:solidFill>
                <a:latin typeface="Times New Roman" panose="02020603050405020304" pitchFamily="18" charset="0"/>
                <a:cs typeface="Times New Roman" panose="02020603050405020304" pitchFamily="18" charset="0"/>
              </a:rPr>
              <a:t>noţiuni</a:t>
            </a:r>
            <a:r>
              <a:rPr lang="ro-RO" dirty="0" smtClean="0">
                <a:solidFill>
                  <a:schemeClr val="tx1"/>
                </a:solidFill>
                <a:latin typeface="Times New Roman" panose="02020603050405020304" pitchFamily="18" charset="0"/>
                <a:cs typeface="Times New Roman" panose="02020603050405020304" pitchFamily="18" charset="0"/>
              </a:rPr>
              <a:t> de istorie, geografie, botanică, zoologie, chimie, fizică, astronomie, geologie, antropologie, muzică, artă plastic</a:t>
            </a:r>
            <a:r>
              <a:rPr lang="en-US" dirty="0" smtClean="0">
                <a:solidFill>
                  <a:schemeClr val="tx1"/>
                </a:solidFill>
                <a:latin typeface="Times New Roman" panose="02020603050405020304" pitchFamily="18" charset="0"/>
                <a:cs typeface="Times New Roman" panose="02020603050405020304" pitchFamily="18" charset="0"/>
              </a:rPr>
              <a:t>ă</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educaţie</a:t>
            </a:r>
            <a:r>
              <a:rPr lang="ro-RO" dirty="0" smtClean="0">
                <a:solidFill>
                  <a:schemeClr val="tx1"/>
                </a:solidFill>
                <a:latin typeface="Times New Roman" panose="02020603050405020304" pitchFamily="18" charset="0"/>
                <a:cs typeface="Times New Roman" panose="02020603050405020304" pitchFamily="18" charset="0"/>
              </a:rPr>
              <a:t> civica, sport</a:t>
            </a:r>
            <a:endParaRPr lang="ro-RO" dirty="0">
              <a:solidFill>
                <a:schemeClr val="tx1"/>
              </a:solidFill>
            </a:endParaRPr>
          </a:p>
        </p:txBody>
      </p:sp>
      <p:sp>
        <p:nvSpPr>
          <p:cNvPr id="4" name="Rectangle 3"/>
          <p:cNvSpPr/>
          <p:nvPr/>
        </p:nvSpPr>
        <p:spPr>
          <a:xfrm>
            <a:off x="1360682" y="651448"/>
            <a:ext cx="4878388"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STRUCTURA  ACȚIUNII EDUCAȚIONALE: </a:t>
            </a:r>
            <a:endParaRPr lang="ro-RO"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6054134"/>
      </p:ext>
    </p:extLst>
  </p:cSld>
  <p:clrMapOvr>
    <a:masterClrMapping/>
  </p:clrMapOvr>
  <mc:AlternateContent xmlns:mc="http://schemas.openxmlformats.org/markup-compatibility/2006" xmlns:p14="http://schemas.microsoft.com/office/powerpoint/2010/main">
    <mc:Choice Requires="p14">
      <p:transition spd="slow" p14:dur="1500">
        <p:split orient="vert" dir="in"/>
      </p:transition>
    </mc:Choice>
    <mc:Fallback xmlns="">
      <p:transition spd="slow">
        <p:split orient="vert" dir="in"/>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44583" y="1385730"/>
            <a:ext cx="10802982" cy="4801314"/>
          </a:xfrm>
          <a:prstGeom prst="rect">
            <a:avLst/>
          </a:prstGeom>
          <a:solidFill>
            <a:schemeClr val="accent4">
              <a:alpha val="5000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numCol="1">
            <a:spAutoFit/>
          </a:bodyPr>
          <a:lstStyle/>
          <a:p>
            <a:pPr algn="just"/>
            <a:r>
              <a:rPr lang="ro-RO" dirty="0" smtClean="0">
                <a:solidFill>
                  <a:schemeClr val="tx1"/>
                </a:solidFill>
                <a:latin typeface="Times New Roman" panose="02020603050405020304" pitchFamily="18" charset="0"/>
                <a:cs typeface="Times New Roman" panose="02020603050405020304" pitchFamily="18" charset="0"/>
              </a:rPr>
              <a:t>În pedagogia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 rolul pedagogului este:</a:t>
            </a:r>
          </a:p>
          <a:p>
            <a:pPr algn="just"/>
            <a:endParaRPr lang="ro-RO" dirty="0" smtClean="0">
              <a:solidFill>
                <a:schemeClr val="tx1"/>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ü"/>
            </a:pPr>
            <a:r>
              <a:rPr lang="ro-RO" dirty="0" smtClean="0">
                <a:solidFill>
                  <a:schemeClr val="tx1"/>
                </a:solidFill>
                <a:latin typeface="Times New Roman" panose="02020603050405020304" pitchFamily="18" charset="0"/>
                <a:cs typeface="Times New Roman" panose="02020603050405020304" pitchFamily="18" charset="0"/>
              </a:rPr>
              <a:t>de a “observa” copiii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de “a pregăti mediul” favorabil pentru autoformare, pe baza </a:t>
            </a:r>
            <a:r>
              <a:rPr lang="ro-RO" dirty="0" err="1" smtClean="0">
                <a:solidFill>
                  <a:schemeClr val="tx1"/>
                </a:solidFill>
                <a:latin typeface="Times New Roman" panose="02020603050405020304" pitchFamily="18" charset="0"/>
                <a:cs typeface="Times New Roman" panose="02020603050405020304" pitchFamily="18" charset="0"/>
              </a:rPr>
              <a:t>observaţiilor</a:t>
            </a:r>
            <a:r>
              <a:rPr lang="ro-RO" dirty="0" smtClean="0">
                <a:solidFill>
                  <a:schemeClr val="tx1"/>
                </a:solidFill>
                <a:latin typeface="Times New Roman" panose="02020603050405020304" pitchFamily="18" charset="0"/>
                <a:cs typeface="Times New Roman" panose="02020603050405020304" pitchFamily="18" charset="0"/>
              </a:rPr>
              <a:t> făcute;</a:t>
            </a:r>
          </a:p>
          <a:p>
            <a:pPr marL="285750" indent="-285750" algn="just">
              <a:buFont typeface="Wingdings" panose="05000000000000000000" pitchFamily="2" charset="2"/>
              <a:buChar char="ü"/>
            </a:pPr>
            <a:r>
              <a:rPr lang="ro-RO" dirty="0" smtClean="0">
                <a:solidFill>
                  <a:schemeClr val="tx1"/>
                </a:solidFill>
                <a:latin typeface="Times New Roman" panose="02020603050405020304" pitchFamily="18" charset="0"/>
                <a:cs typeface="Times New Roman" panose="02020603050405020304" pitchFamily="18" charset="0"/>
              </a:rPr>
              <a:t>de a crea </a:t>
            </a:r>
            <a:r>
              <a:rPr lang="ro-RO" dirty="0" err="1" smtClean="0">
                <a:solidFill>
                  <a:schemeClr val="tx1"/>
                </a:solidFill>
                <a:latin typeface="Times New Roman" panose="02020603050405020304" pitchFamily="18" charset="0"/>
                <a:cs typeface="Times New Roman" panose="02020603050405020304" pitchFamily="18" charset="0"/>
              </a:rPr>
              <a:t>situaţii</a:t>
            </a:r>
            <a:r>
              <a:rPr lang="ro-RO" dirty="0" smtClean="0">
                <a:solidFill>
                  <a:schemeClr val="tx1"/>
                </a:solidFill>
                <a:latin typeface="Times New Roman" panose="02020603050405020304" pitchFamily="18" charset="0"/>
                <a:cs typeface="Times New Roman" panose="02020603050405020304" pitchFamily="18" charset="0"/>
              </a:rPr>
              <a:t> de </a:t>
            </a:r>
            <a:r>
              <a:rPr lang="ro-RO" dirty="0" err="1" smtClean="0">
                <a:solidFill>
                  <a:schemeClr val="tx1"/>
                </a:solidFill>
                <a:latin typeface="Times New Roman" panose="02020603050405020304" pitchFamily="18" charset="0"/>
                <a:cs typeface="Times New Roman" panose="02020603050405020304" pitchFamily="18" charset="0"/>
              </a:rPr>
              <a:t>învăţare</a:t>
            </a:r>
            <a:r>
              <a:rPr lang="ro-RO" dirty="0" smtClean="0">
                <a:solidFill>
                  <a:schemeClr val="tx1"/>
                </a:solidFill>
                <a:latin typeface="Times New Roman" panose="02020603050405020304" pitchFamily="18" charset="0"/>
                <a:cs typeface="Times New Roman" panose="02020603050405020304" pitchFamily="18" charset="0"/>
              </a:rPr>
              <a:t>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nu de a preda direct, fiind mai mult un ghid decât un lider. </a:t>
            </a:r>
          </a:p>
          <a:p>
            <a:pPr algn="just"/>
            <a:endParaRPr lang="ro-RO" dirty="0" smtClean="0">
              <a:solidFill>
                <a:schemeClr val="tx1"/>
              </a:solidFill>
              <a:latin typeface="Times New Roman" panose="02020603050405020304" pitchFamily="18" charset="0"/>
              <a:cs typeface="Times New Roman" panose="02020603050405020304" pitchFamily="18" charset="0"/>
            </a:endParaRPr>
          </a:p>
          <a:p>
            <a:pPr algn="just"/>
            <a:r>
              <a:rPr lang="ro-RO" dirty="0">
                <a:solidFill>
                  <a:schemeClr val="tx1"/>
                </a:solidFill>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Pedagogul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Ø"/>
            </a:pPr>
            <a:r>
              <a:rPr lang="ro-RO" dirty="0" smtClean="0">
                <a:solidFill>
                  <a:schemeClr val="tx1"/>
                </a:solidFill>
                <a:latin typeface="Times New Roman" panose="02020603050405020304" pitchFamily="18" charset="0"/>
                <a:cs typeface="Times New Roman" panose="02020603050405020304" pitchFamily="18" charset="0"/>
              </a:rPr>
              <a:t>este parte integrată a mediului pregătit;</a:t>
            </a:r>
          </a:p>
          <a:p>
            <a:pPr marL="285750" indent="-285750" algn="just">
              <a:buFont typeface="Wingdings" panose="05000000000000000000" pitchFamily="2" charset="2"/>
              <a:buChar char="Ø"/>
            </a:pPr>
            <a:r>
              <a:rPr lang="ro-RO" dirty="0" smtClean="0">
                <a:solidFill>
                  <a:schemeClr val="tx1"/>
                </a:solidFill>
                <a:latin typeface="Times New Roman" panose="02020603050405020304" pitchFamily="18" charset="0"/>
                <a:cs typeface="Times New Roman" panose="02020603050405020304" pitchFamily="18" charset="0"/>
              </a:rPr>
              <a:t>nu are </a:t>
            </a:r>
            <a:r>
              <a:rPr lang="ro-RO" dirty="0" err="1" smtClean="0">
                <a:solidFill>
                  <a:schemeClr val="tx1"/>
                </a:solidFill>
                <a:latin typeface="Times New Roman" panose="02020603050405020304" pitchFamily="18" charset="0"/>
                <a:cs typeface="Times New Roman" panose="02020603050405020304" pitchFamily="18" charset="0"/>
              </a:rPr>
              <a:t>poziţie</a:t>
            </a:r>
            <a:r>
              <a:rPr lang="ro-RO" dirty="0" smtClean="0">
                <a:solidFill>
                  <a:schemeClr val="tx1"/>
                </a:solidFill>
                <a:latin typeface="Times New Roman" panose="02020603050405020304" pitchFamily="18" charset="0"/>
                <a:cs typeface="Times New Roman" panose="02020603050405020304" pitchFamily="18" charset="0"/>
              </a:rPr>
              <a:t> centrală în </a:t>
            </a:r>
            <a:r>
              <a:rPr lang="ro-RO" dirty="0" err="1" smtClean="0">
                <a:solidFill>
                  <a:schemeClr val="tx1"/>
                </a:solidFill>
                <a:latin typeface="Times New Roman" panose="02020603050405020304" pitchFamily="18" charset="0"/>
                <a:cs typeface="Times New Roman" panose="02020603050405020304" pitchFamily="18" charset="0"/>
              </a:rPr>
              <a:t>desfăşurarea</a:t>
            </a:r>
            <a:r>
              <a:rPr lang="ro-RO" dirty="0" smtClean="0">
                <a:solidFill>
                  <a:schemeClr val="tx1"/>
                </a:solidFill>
                <a:latin typeface="Times New Roman" panose="02020603050405020304" pitchFamily="18" charset="0"/>
                <a:cs typeface="Times New Roman" panose="02020603050405020304" pitchFamily="18" charset="0"/>
              </a:rPr>
              <a:t> procesului de </a:t>
            </a:r>
            <a:r>
              <a:rPr lang="ro-RO" dirty="0" err="1" smtClean="0">
                <a:solidFill>
                  <a:schemeClr val="tx1"/>
                </a:solidFill>
                <a:latin typeface="Times New Roman" panose="02020603050405020304" pitchFamily="18" charset="0"/>
                <a:cs typeface="Times New Roman" panose="02020603050405020304" pitchFamily="18" charset="0"/>
              </a:rPr>
              <a:t>educaţie</a:t>
            </a:r>
            <a:r>
              <a:rPr lang="ro-RO" dirty="0" smtClean="0">
                <a:solidFill>
                  <a:schemeClr val="tx1"/>
                </a:solidFill>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Ø"/>
            </a:pPr>
            <a:r>
              <a:rPr lang="ro-RO" dirty="0" err="1" smtClean="0">
                <a:solidFill>
                  <a:schemeClr val="tx1"/>
                </a:solidFill>
                <a:latin typeface="Times New Roman" panose="02020603050405020304" pitchFamily="18" charset="0"/>
                <a:cs typeface="Times New Roman" panose="02020603050405020304" pitchFamily="18" charset="0"/>
              </a:rPr>
              <a:t>direcţionează</a:t>
            </a:r>
            <a:r>
              <a:rPr lang="ro-RO" dirty="0" smtClean="0">
                <a:solidFill>
                  <a:schemeClr val="tx1"/>
                </a:solidFill>
                <a:latin typeface="Times New Roman" panose="02020603050405020304" pitchFamily="18" charset="0"/>
                <a:cs typeface="Times New Roman" panose="02020603050405020304" pitchFamily="18" charset="0"/>
              </a:rPr>
              <a:t> activitatea;</a:t>
            </a:r>
          </a:p>
          <a:p>
            <a:pPr marL="285750" indent="-285750" algn="just">
              <a:buFont typeface="Wingdings" panose="05000000000000000000" pitchFamily="2" charset="2"/>
              <a:buChar char="Ø"/>
            </a:pPr>
            <a:r>
              <a:rPr lang="ro-RO" dirty="0" smtClean="0">
                <a:solidFill>
                  <a:schemeClr val="tx1"/>
                </a:solidFill>
                <a:latin typeface="Times New Roman" panose="02020603050405020304" pitchFamily="18" charset="0"/>
                <a:cs typeface="Times New Roman" panose="02020603050405020304" pitchFamily="18" charset="0"/>
              </a:rPr>
              <a:t>stimulează interesul copiilor;</a:t>
            </a:r>
          </a:p>
          <a:p>
            <a:pPr marL="285750" indent="-285750" algn="just">
              <a:buFont typeface="Wingdings" panose="05000000000000000000" pitchFamily="2" charset="2"/>
              <a:buChar char="Ø"/>
            </a:pPr>
            <a:r>
              <a:rPr lang="ro-RO" dirty="0" err="1" smtClean="0">
                <a:solidFill>
                  <a:schemeClr val="tx1"/>
                </a:solidFill>
                <a:latin typeface="Times New Roman" panose="02020603050405020304" pitchFamily="18" charset="0"/>
                <a:cs typeface="Times New Roman" panose="02020603050405020304" pitchFamily="18" charset="0"/>
              </a:rPr>
              <a:t>instruieşte</a:t>
            </a:r>
            <a:r>
              <a:rPr lang="ro-RO" dirty="0" smtClean="0">
                <a:solidFill>
                  <a:schemeClr val="tx1"/>
                </a:solidFill>
                <a:latin typeface="Times New Roman" panose="02020603050405020304" pitchFamily="18" charset="0"/>
                <a:cs typeface="Times New Roman" panose="02020603050405020304" pitchFamily="18" charset="0"/>
              </a:rPr>
              <a:t> nevoile </a:t>
            </a:r>
            <a:r>
              <a:rPr lang="ro-RO" dirty="0" err="1" smtClean="0">
                <a:solidFill>
                  <a:schemeClr val="tx1"/>
                </a:solidFill>
                <a:latin typeface="Times New Roman" panose="02020603050405020304" pitchFamily="18" charset="0"/>
                <a:cs typeface="Times New Roman" panose="02020603050405020304" pitchFamily="18" charset="0"/>
              </a:rPr>
              <a:t>şi</a:t>
            </a:r>
            <a:r>
              <a:rPr lang="ro-RO" dirty="0" smtClean="0">
                <a:solidFill>
                  <a:schemeClr val="tx1"/>
                </a:solidFill>
                <a:latin typeface="Times New Roman" panose="02020603050405020304" pitchFamily="18" charset="0"/>
                <a:cs typeface="Times New Roman" panose="02020603050405020304" pitchFamily="18" charset="0"/>
              </a:rPr>
              <a:t> interesele acestora;</a:t>
            </a:r>
          </a:p>
          <a:p>
            <a:pPr marL="285750" indent="-285750" algn="just">
              <a:buFont typeface="Wingdings" panose="05000000000000000000" pitchFamily="2" charset="2"/>
              <a:buChar char="Ø"/>
            </a:pPr>
            <a:r>
              <a:rPr lang="ro-RO" dirty="0" smtClean="0">
                <a:solidFill>
                  <a:schemeClr val="tx1"/>
                </a:solidFill>
                <a:latin typeface="Times New Roman" panose="02020603050405020304" pitchFamily="18" charset="0"/>
                <a:cs typeface="Times New Roman" panose="02020603050405020304" pitchFamily="18" charset="0"/>
              </a:rPr>
              <a:t>nu intervine niciodată atunci </a:t>
            </a:r>
            <a:r>
              <a:rPr lang="ro-RO" dirty="0" err="1" smtClean="0">
                <a:solidFill>
                  <a:schemeClr val="tx1"/>
                </a:solidFill>
                <a:latin typeface="Times New Roman" panose="02020603050405020304" pitchFamily="18" charset="0"/>
                <a:cs typeface="Times New Roman" panose="02020603050405020304" pitchFamily="18" charset="0"/>
              </a:rPr>
              <a:t>cand</a:t>
            </a:r>
            <a:r>
              <a:rPr lang="ro-RO" dirty="0" smtClean="0">
                <a:solidFill>
                  <a:schemeClr val="tx1"/>
                </a:solidFill>
                <a:latin typeface="Times New Roman" panose="02020603050405020304" pitchFamily="18" charset="0"/>
                <a:cs typeface="Times New Roman" panose="02020603050405020304" pitchFamily="18" charset="0"/>
              </a:rPr>
              <a:t> un copil este concentrat</a:t>
            </a:r>
          </a:p>
          <a:p>
            <a:pPr marL="285750" indent="-285750" algn="just">
              <a:buFont typeface="Wingdings" panose="05000000000000000000" pitchFamily="2" charset="2"/>
              <a:buChar char="Ø"/>
            </a:pPr>
            <a:r>
              <a:rPr lang="ro-RO" dirty="0" smtClean="0">
                <a:solidFill>
                  <a:schemeClr val="tx1"/>
                </a:solidFill>
                <a:latin typeface="Times New Roman" panose="02020603050405020304" pitchFamily="18" charset="0"/>
                <a:cs typeface="Times New Roman" panose="02020603050405020304" pitchFamily="18" charset="0"/>
              </a:rPr>
              <a:t>intervine numai dacă a constatat că acesta are nevoie de ajutor, nu poate să se descurce singur, nu </a:t>
            </a:r>
            <a:r>
              <a:rPr lang="ro-RO" dirty="0" err="1" smtClean="0">
                <a:solidFill>
                  <a:schemeClr val="tx1"/>
                </a:solidFill>
                <a:latin typeface="Times New Roman" panose="02020603050405020304" pitchFamily="18" charset="0"/>
                <a:cs typeface="Times New Roman" panose="02020603050405020304" pitchFamily="18" charset="0"/>
              </a:rPr>
              <a:t>stie</a:t>
            </a:r>
            <a:r>
              <a:rPr lang="ro-RO" dirty="0" smtClean="0">
                <a:solidFill>
                  <a:schemeClr val="tx1"/>
                </a:solidFill>
                <a:latin typeface="Times New Roman" panose="02020603050405020304" pitchFamily="18" charset="0"/>
                <a:cs typeface="Times New Roman" panose="02020603050405020304" pitchFamily="18" charset="0"/>
              </a:rPr>
              <a:t> ce să facă sau îi deranjează pe </a:t>
            </a:r>
            <a:r>
              <a:rPr lang="ro-RO" dirty="0" err="1" smtClean="0">
                <a:solidFill>
                  <a:schemeClr val="tx1"/>
                </a:solidFill>
                <a:latin typeface="Times New Roman" panose="02020603050405020304" pitchFamily="18" charset="0"/>
                <a:cs typeface="Times New Roman" panose="02020603050405020304" pitchFamily="18" charset="0"/>
              </a:rPr>
              <a:t>ceilalti</a:t>
            </a:r>
            <a:r>
              <a:rPr lang="ro-RO" dirty="0" smtClean="0">
                <a:solidFill>
                  <a:schemeClr val="tx1"/>
                </a:solidFill>
                <a:latin typeface="Times New Roman" panose="02020603050405020304" pitchFamily="18" charset="0"/>
                <a:cs typeface="Times New Roman" panose="02020603050405020304" pitchFamily="18" charset="0"/>
              </a:rPr>
              <a:t> colegi;</a:t>
            </a:r>
          </a:p>
          <a:p>
            <a:pPr marL="285750" indent="-285750" algn="just">
              <a:buFont typeface="Wingdings" panose="05000000000000000000" pitchFamily="2" charset="2"/>
              <a:buChar char="Ø"/>
            </a:pPr>
            <a:r>
              <a:rPr lang="ro-RO" dirty="0" smtClean="0">
                <a:solidFill>
                  <a:schemeClr val="tx1"/>
                </a:solidFill>
                <a:latin typeface="Times New Roman" panose="02020603050405020304" pitchFamily="18" charset="0"/>
                <a:cs typeface="Times New Roman" panose="02020603050405020304" pitchFamily="18" charset="0"/>
              </a:rPr>
              <a:t>are </a:t>
            </a:r>
            <a:r>
              <a:rPr lang="ro-RO" dirty="0" err="1" smtClean="0">
                <a:solidFill>
                  <a:schemeClr val="tx1"/>
                </a:solidFill>
                <a:latin typeface="Times New Roman" panose="02020603050405020304" pitchFamily="18" charset="0"/>
                <a:cs typeface="Times New Roman" panose="02020603050405020304" pitchFamily="18" charset="0"/>
              </a:rPr>
              <a:t>competenţe</a:t>
            </a:r>
            <a:r>
              <a:rPr lang="ro-RO" dirty="0" smtClean="0">
                <a:solidFill>
                  <a:schemeClr val="tx1"/>
                </a:solidFill>
                <a:latin typeface="Times New Roman" panose="02020603050405020304" pitchFamily="18" charset="0"/>
                <a:cs typeface="Times New Roman" panose="02020603050405020304" pitchFamily="18" charset="0"/>
              </a:rPr>
              <a:t> dobândite prin studii de specialitate pentru a preda în acest sistem de </a:t>
            </a:r>
            <a:r>
              <a:rPr lang="ro-RO" dirty="0" err="1" smtClean="0">
                <a:solidFill>
                  <a:schemeClr val="tx1"/>
                </a:solidFill>
                <a:latin typeface="Times New Roman" panose="02020603050405020304" pitchFamily="18" charset="0"/>
                <a:cs typeface="Times New Roman" panose="02020603050405020304" pitchFamily="18" charset="0"/>
              </a:rPr>
              <a:t>învătământ</a:t>
            </a:r>
            <a:r>
              <a:rPr lang="ro-RO" dirty="0" smtClean="0">
                <a:solidFill>
                  <a:schemeClr val="tx1"/>
                </a:solidFill>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Ø"/>
            </a:pPr>
            <a:r>
              <a:rPr lang="ro-RO" dirty="0" smtClean="0">
                <a:solidFill>
                  <a:schemeClr val="tx1"/>
                </a:solidFill>
                <a:latin typeface="Times New Roman" panose="02020603050405020304" pitchFamily="18" charset="0"/>
                <a:cs typeface="Times New Roman" panose="02020603050405020304" pitchFamily="18" charset="0"/>
              </a:rPr>
              <a:t>are </a:t>
            </a:r>
            <a:r>
              <a:rPr lang="ro-RO" dirty="0" err="1" smtClean="0">
                <a:solidFill>
                  <a:schemeClr val="tx1"/>
                </a:solidFill>
                <a:latin typeface="Times New Roman" panose="02020603050405020304" pitchFamily="18" charset="0"/>
                <a:cs typeface="Times New Roman" panose="02020603050405020304" pitchFamily="18" charset="0"/>
              </a:rPr>
              <a:t>cunoştinţe</a:t>
            </a:r>
            <a:r>
              <a:rPr lang="ro-RO" dirty="0" smtClean="0">
                <a:solidFill>
                  <a:schemeClr val="tx1"/>
                </a:solidFill>
                <a:latin typeface="Times New Roman" panose="02020603050405020304" pitchFamily="18" charset="0"/>
                <a:cs typeface="Times New Roman" panose="02020603050405020304" pitchFamily="18" charset="0"/>
              </a:rPr>
              <a:t> de bază pentru a putea preda, respectând principiile pedagogice, </a:t>
            </a:r>
            <a:r>
              <a:rPr lang="ro-RO" dirty="0" err="1" smtClean="0">
                <a:solidFill>
                  <a:schemeClr val="tx1"/>
                </a:solidFill>
                <a:latin typeface="Times New Roman" panose="02020603050405020304" pitchFamily="18" charset="0"/>
                <a:cs typeface="Times New Roman" panose="02020603050405020304" pitchFamily="18" charset="0"/>
              </a:rPr>
              <a:t>disciplinile</a:t>
            </a:r>
            <a:r>
              <a:rPr lang="ro-RO" dirty="0" smtClean="0">
                <a:solidFill>
                  <a:schemeClr val="tx1"/>
                </a:solidFill>
                <a:latin typeface="Times New Roman" panose="02020603050405020304" pitchFamily="18" charset="0"/>
                <a:cs typeface="Times New Roman" panose="02020603050405020304" pitchFamily="18" charset="0"/>
              </a:rPr>
              <a:t> din ariile curriculare </a:t>
            </a:r>
            <a:r>
              <a:rPr lang="ro-RO" dirty="0" err="1" smtClean="0">
                <a:solidFill>
                  <a:schemeClr val="tx1"/>
                </a:solidFill>
                <a:latin typeface="Times New Roman" panose="02020603050405020304" pitchFamily="18" charset="0"/>
                <a:cs typeface="Times New Roman" panose="02020603050405020304" pitchFamily="18" charset="0"/>
              </a:rPr>
              <a:t>Montessori</a:t>
            </a:r>
            <a:r>
              <a:rPr lang="ro-RO" dirty="0" smtClean="0">
                <a:solidFill>
                  <a:schemeClr val="tx1"/>
                </a:solidFill>
                <a:latin typeface="Times New Roman" panose="02020603050405020304" pitchFamily="18" charset="0"/>
                <a:cs typeface="Times New Roman" panose="02020603050405020304" pitchFamily="18" charset="0"/>
              </a:rPr>
              <a:t>.</a:t>
            </a:r>
          </a:p>
        </p:txBody>
      </p:sp>
      <p:sp>
        <p:nvSpPr>
          <p:cNvPr id="4" name="Rectangle 3"/>
          <p:cNvSpPr/>
          <p:nvPr/>
        </p:nvSpPr>
        <p:spPr>
          <a:xfrm>
            <a:off x="1448972" y="611449"/>
            <a:ext cx="3974229"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CONCEPȚIA DESPRE PROFESOR: </a:t>
            </a:r>
            <a:endParaRPr lang="ro-RO"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44875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0218" y="2245303"/>
            <a:ext cx="3918150" cy="271462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82" y="4062848"/>
            <a:ext cx="3850262" cy="266666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02646" y="101525"/>
            <a:ext cx="3778517" cy="279407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26815912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809897" y="1306287"/>
            <a:ext cx="10750732" cy="646331"/>
          </a:xfrm>
          <a:prstGeom prst="rect">
            <a:avLst/>
          </a:prstGeom>
          <a:solidFill>
            <a:schemeClr val="accent4">
              <a:alpha val="5000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a:spAutoFit/>
          </a:bodyPr>
          <a:lstStyle/>
          <a:p>
            <a:pPr algn="just"/>
            <a:r>
              <a:rPr lang="ro-RO" dirty="0" smtClean="0">
                <a:latin typeface="Times New Roman" panose="02020603050405020304" pitchFamily="18" charset="0"/>
                <a:cs typeface="Times New Roman" panose="02020603050405020304" pitchFamily="18" charset="0"/>
              </a:rPr>
              <a:t>Copilul este înzestrat cu puteri necunoscute care ne pot călăuzi spre un viitor strălucit. Dacă ceea ce vrem cu adevărat este o lume nouă, atunci </a:t>
            </a:r>
            <a:r>
              <a:rPr lang="ro-RO" dirty="0" err="1" smtClean="0">
                <a:latin typeface="Times New Roman" panose="02020603050405020304" pitchFamily="18" charset="0"/>
                <a:cs typeface="Times New Roman" panose="02020603050405020304" pitchFamily="18" charset="0"/>
              </a:rPr>
              <a:t>educaţia</a:t>
            </a:r>
            <a:r>
              <a:rPr lang="ro-RO" dirty="0" smtClean="0">
                <a:latin typeface="Times New Roman" panose="02020603050405020304" pitchFamily="18" charset="0"/>
                <a:cs typeface="Times New Roman" panose="02020603050405020304" pitchFamily="18" charset="0"/>
              </a:rPr>
              <a:t> trebuie să aibă drept scop dezvoltarea acestor </a:t>
            </a:r>
            <a:r>
              <a:rPr lang="ro-RO" dirty="0" err="1" smtClean="0">
                <a:latin typeface="Times New Roman" panose="02020603050405020304" pitchFamily="18" charset="0"/>
                <a:cs typeface="Times New Roman" panose="02020603050405020304" pitchFamily="18" charset="0"/>
              </a:rPr>
              <a:t>posibilităţi</a:t>
            </a:r>
            <a:r>
              <a:rPr lang="ro-RO" dirty="0" smtClean="0">
                <a:latin typeface="Times New Roman" panose="02020603050405020304" pitchFamily="18" charset="0"/>
                <a:cs typeface="Times New Roman" panose="02020603050405020304" pitchFamily="18" charset="0"/>
              </a:rPr>
              <a:t> ascunse.</a:t>
            </a:r>
            <a:endParaRPr lang="ro-RO"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882595" y="2074604"/>
            <a:ext cx="10360549" cy="4654160"/>
          </a:xfrm>
          <a:prstGeom prst="rect">
            <a:avLst/>
          </a:prstGeom>
          <a:ln>
            <a:noFill/>
          </a:ln>
          <a:effectLst>
            <a:softEdge rad="112500"/>
          </a:effectLst>
        </p:spPr>
      </p:pic>
      <p:sp>
        <p:nvSpPr>
          <p:cNvPr id="5" name="Rectangle 4"/>
          <p:cNvSpPr/>
          <p:nvPr/>
        </p:nvSpPr>
        <p:spPr>
          <a:xfrm>
            <a:off x="1143149" y="684342"/>
            <a:ext cx="3448445"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CONCEPȚIA DESPRE COPIL: </a:t>
            </a:r>
            <a:endParaRPr lang="ro-RO"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250961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764" y="0"/>
            <a:ext cx="5498353" cy="6858000"/>
          </a:xfrm>
          <a:prstGeom prst="rect">
            <a:avLst/>
          </a:prstGeom>
        </p:spPr>
      </p:pic>
      <p:sp>
        <p:nvSpPr>
          <p:cNvPr id="4" name="TextBox 3"/>
          <p:cNvSpPr txBox="1"/>
          <p:nvPr/>
        </p:nvSpPr>
        <p:spPr>
          <a:xfrm>
            <a:off x="6507659" y="2111292"/>
            <a:ext cx="4400549" cy="369332"/>
          </a:xfrm>
          <a:prstGeom prst="rect">
            <a:avLst/>
          </a:prstGeom>
          <a:solidFill>
            <a:schemeClr val="accent1">
              <a:lumMod val="50000"/>
              <a:alpha val="60000"/>
            </a:schemeClr>
          </a:solidFill>
          <a:ln/>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dirty="0" smtClean="0">
                <a:latin typeface="Times New Roman" panose="02020603050405020304" pitchFamily="18" charset="0"/>
                <a:cs typeface="Times New Roman" panose="02020603050405020304" pitchFamily="18" charset="0"/>
              </a:rPr>
              <a:t>”</a:t>
            </a:r>
            <a:r>
              <a:rPr lang="ro-RO" dirty="0" smtClean="0">
                <a:latin typeface="Times New Roman" panose="02020603050405020304" pitchFamily="18" charset="0"/>
                <a:cs typeface="Times New Roman" panose="02020603050405020304" pitchFamily="18" charset="0"/>
              </a:rPr>
              <a:t>Oferă – i copilului libertatea de a alege…</a:t>
            </a:r>
            <a:r>
              <a:rPr lang="en-US" dirty="0" smtClean="0">
                <a:latin typeface="Times New Roman" panose="02020603050405020304" pitchFamily="18" charset="0"/>
                <a:cs typeface="Times New Roman" panose="02020603050405020304" pitchFamily="18" charset="0"/>
              </a:rPr>
              <a:t>”</a:t>
            </a:r>
          </a:p>
        </p:txBody>
      </p:sp>
      <p:sp>
        <p:nvSpPr>
          <p:cNvPr id="6" name="TextBox 5"/>
          <p:cNvSpPr txBox="1"/>
          <p:nvPr/>
        </p:nvSpPr>
        <p:spPr>
          <a:xfrm>
            <a:off x="6048076" y="3158373"/>
            <a:ext cx="5319714" cy="646331"/>
          </a:xfrm>
          <a:prstGeom prst="rect">
            <a:avLst/>
          </a:prstGeom>
          <a:solidFill>
            <a:srgbClr val="00B050">
              <a:alpha val="78000"/>
            </a:srgbClr>
          </a:solidFill>
          <a:ln/>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dirty="0" smtClean="0">
                <a:latin typeface="Times New Roman" panose="02020603050405020304" pitchFamily="18" charset="0"/>
                <a:cs typeface="Times New Roman" panose="02020603050405020304" pitchFamily="18" charset="0"/>
              </a:rPr>
              <a:t>” Un </a:t>
            </a:r>
            <a:r>
              <a:rPr lang="en-US" dirty="0" err="1" smtClean="0">
                <a:latin typeface="Times New Roman" panose="02020603050405020304" pitchFamily="18" charset="0"/>
                <a:cs typeface="Times New Roman" panose="02020603050405020304" pitchFamily="18" charset="0"/>
              </a:rPr>
              <a:t>copil</a:t>
            </a:r>
            <a:r>
              <a:rPr lang="en-US" dirty="0" smtClean="0">
                <a:latin typeface="Times New Roman" panose="02020603050405020304" pitchFamily="18" charset="0"/>
                <a:cs typeface="Times New Roman" panose="02020603050405020304" pitchFamily="18" charset="0"/>
              </a:rPr>
              <a:t> care </a:t>
            </a:r>
            <a:r>
              <a:rPr lang="en-US" dirty="0" err="1" smtClean="0">
                <a:latin typeface="Times New Roman" panose="02020603050405020304" pitchFamily="18" charset="0"/>
                <a:cs typeface="Times New Roman" panose="02020603050405020304" pitchFamily="18" charset="0"/>
              </a:rPr>
              <a:t>este</a:t>
            </a:r>
            <a:r>
              <a:rPr lang="en-US" dirty="0" smtClean="0">
                <a:latin typeface="Times New Roman" panose="02020603050405020304" pitchFamily="18" charset="0"/>
                <a:cs typeface="Times New Roman" panose="02020603050405020304" pitchFamily="18" charset="0"/>
              </a:rPr>
              <a:t> </a:t>
            </a:r>
            <a:r>
              <a:rPr lang="ro-RO" dirty="0" smtClean="0">
                <a:latin typeface="Times New Roman" panose="02020603050405020304" pitchFamily="18" charset="0"/>
                <a:cs typeface="Times New Roman" panose="02020603050405020304" pitchFamily="18" charset="0"/>
              </a:rPr>
              <a:t>lăudat frecvent – învață să aprecieze.</a:t>
            </a:r>
            <a:r>
              <a:rPr lang="en-US" dirty="0" smtClean="0">
                <a:latin typeface="Times New Roman" panose="02020603050405020304" pitchFamily="18" charset="0"/>
                <a:cs typeface="Times New Roman" panose="02020603050405020304" pitchFamily="18" charset="0"/>
              </a:rPr>
              <a:t>”</a:t>
            </a:r>
          </a:p>
        </p:txBody>
      </p:sp>
      <p:sp>
        <p:nvSpPr>
          <p:cNvPr id="9" name="TextBox 8"/>
          <p:cNvSpPr txBox="1"/>
          <p:nvPr/>
        </p:nvSpPr>
        <p:spPr>
          <a:xfrm>
            <a:off x="5685830" y="4424227"/>
            <a:ext cx="6057899" cy="914400"/>
          </a:xfrm>
          <a:prstGeom prst="rect">
            <a:avLst/>
          </a:prstGeom>
          <a:solidFill>
            <a:srgbClr val="002060"/>
          </a:solidFill>
          <a:ln/>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dirty="0" smtClean="0">
                <a:latin typeface="Times New Roman" panose="02020603050405020304" pitchFamily="18" charset="0"/>
                <a:cs typeface="Times New Roman" panose="02020603050405020304" pitchFamily="18" charset="0"/>
              </a:rPr>
              <a:t>”</a:t>
            </a:r>
            <a:r>
              <a:rPr lang="ro-RO" dirty="0" smtClean="0">
                <a:latin typeface="Times New Roman" panose="02020603050405020304" pitchFamily="18" charset="0"/>
                <a:cs typeface="Times New Roman" panose="02020603050405020304" pitchFamily="18" charset="0"/>
              </a:rPr>
              <a:t> </a:t>
            </a:r>
            <a:r>
              <a:rPr lang="it-IT" dirty="0" smtClean="0">
                <a:latin typeface="Times New Roman" panose="02020603050405020304" pitchFamily="18" charset="0"/>
                <a:cs typeface="Times New Roman" panose="02020603050405020304" pitchFamily="18" charset="0"/>
              </a:rPr>
              <a:t>Copiii </a:t>
            </a:r>
            <a:r>
              <a:rPr lang="it-IT" dirty="0">
                <a:latin typeface="Times New Roman" panose="02020603050405020304" pitchFamily="18" charset="0"/>
                <a:cs typeface="Times New Roman" panose="02020603050405020304" pitchFamily="18" charset="0"/>
              </a:rPr>
              <a:t>sunt fiinte umane </a:t>
            </a:r>
            <a:r>
              <a:rPr lang="it-IT" dirty="0" smtClean="0">
                <a:latin typeface="Times New Roman" panose="02020603050405020304" pitchFamily="18" charset="0"/>
                <a:cs typeface="Times New Roman" panose="02020603050405020304" pitchFamily="18" charset="0"/>
              </a:rPr>
              <a:t>c</a:t>
            </a:r>
            <a:r>
              <a:rPr lang="ro-RO" dirty="0" smtClean="0">
                <a:latin typeface="Times New Roman" panose="02020603050405020304" pitchFamily="18" charset="0"/>
                <a:cs typeface="Times New Roman" panose="02020603050405020304" pitchFamily="18" charset="0"/>
              </a:rPr>
              <a:t>ă</a:t>
            </a:r>
            <a:r>
              <a:rPr lang="it-IT" dirty="0" smtClean="0">
                <a:latin typeface="Times New Roman" panose="02020603050405020304" pitchFamily="18" charset="0"/>
                <a:cs typeface="Times New Roman" panose="02020603050405020304" pitchFamily="18" charset="0"/>
              </a:rPr>
              <a:t>rora </a:t>
            </a:r>
            <a:r>
              <a:rPr lang="it-IT" dirty="0">
                <a:latin typeface="Times New Roman" panose="02020603050405020304" pitchFamily="18" charset="0"/>
                <a:cs typeface="Times New Roman" panose="02020603050405020304" pitchFamily="18" charset="0"/>
              </a:rPr>
              <a:t>li se </a:t>
            </a:r>
            <a:r>
              <a:rPr lang="it-IT" dirty="0" smtClean="0">
                <a:latin typeface="Times New Roman" panose="02020603050405020304" pitchFamily="18" charset="0"/>
                <a:cs typeface="Times New Roman" panose="02020603050405020304" pitchFamily="18" charset="0"/>
              </a:rPr>
              <a:t>datoreaza</a:t>
            </a:r>
            <a:r>
              <a:rPr lang="ro-RO" dirty="0" smtClean="0">
                <a:latin typeface="Times New Roman" panose="02020603050405020304" pitchFamily="18" charset="0"/>
                <a:cs typeface="Times New Roman" panose="02020603050405020304" pitchFamily="18" charset="0"/>
              </a:rPr>
              <a:t>ă </a:t>
            </a:r>
            <a:r>
              <a:rPr lang="it-IT" dirty="0" smtClean="0">
                <a:latin typeface="Times New Roman" panose="02020603050405020304" pitchFamily="18" charset="0"/>
                <a:cs typeface="Times New Roman" panose="02020603050405020304" pitchFamily="18" charset="0"/>
              </a:rPr>
              <a:t>respect</a:t>
            </a:r>
            <a:r>
              <a:rPr lang="it-IT" dirty="0">
                <a:latin typeface="Times New Roman" panose="02020603050405020304" pitchFamily="18" charset="0"/>
                <a:cs typeface="Times New Roman" panose="02020603050405020304" pitchFamily="18" charset="0"/>
              </a:rPr>
              <a:t>, fiindu-ne superiori prin </a:t>
            </a:r>
            <a:r>
              <a:rPr lang="it-IT" dirty="0" smtClean="0">
                <a:latin typeface="Times New Roman" panose="02020603050405020304" pitchFamily="18" charset="0"/>
                <a:cs typeface="Times New Roman" panose="02020603050405020304" pitchFamily="18" charset="0"/>
              </a:rPr>
              <a:t>inocen</a:t>
            </a:r>
            <a:r>
              <a:rPr lang="ro-RO" dirty="0" smtClean="0">
                <a:latin typeface="Times New Roman" panose="02020603050405020304" pitchFamily="18" charset="0"/>
                <a:cs typeface="Times New Roman" panose="02020603050405020304" pitchFamily="18" charset="0"/>
              </a:rPr>
              <a:t>ț</a:t>
            </a:r>
            <a:r>
              <a:rPr lang="it-IT" dirty="0" smtClean="0">
                <a:latin typeface="Times New Roman" panose="02020603050405020304" pitchFamily="18" charset="0"/>
                <a:cs typeface="Times New Roman" panose="02020603050405020304" pitchFamily="18" charset="0"/>
              </a:rPr>
              <a:t>a </a:t>
            </a:r>
            <a:r>
              <a:rPr lang="it-IT" dirty="0">
                <a:latin typeface="Times New Roman" panose="02020603050405020304" pitchFamily="18" charset="0"/>
                <a:cs typeface="Times New Roman" panose="02020603050405020304" pitchFamily="18" charset="0"/>
              </a:rPr>
              <a:t>lor </a:t>
            </a:r>
            <a:r>
              <a:rPr lang="ro-RO" dirty="0">
                <a:latin typeface="Times New Roman" panose="02020603050405020304" pitchFamily="18" charset="0"/>
                <a:cs typeface="Times New Roman" panose="02020603050405020304" pitchFamily="18" charset="0"/>
              </a:rPr>
              <a:t>ș</a:t>
            </a:r>
            <a:r>
              <a:rPr lang="it-IT" dirty="0" smtClean="0">
                <a:latin typeface="Times New Roman" panose="02020603050405020304" pitchFamily="18" charset="0"/>
                <a:cs typeface="Times New Roman" panose="02020603050405020304" pitchFamily="18" charset="0"/>
              </a:rPr>
              <a:t>i </a:t>
            </a:r>
            <a:r>
              <a:rPr lang="it-IT" dirty="0">
                <a:latin typeface="Times New Roman" panose="02020603050405020304" pitchFamily="18" charset="0"/>
                <a:cs typeface="Times New Roman" panose="02020603050405020304" pitchFamily="18" charset="0"/>
              </a:rPr>
              <a:t>prin </a:t>
            </a:r>
            <a:r>
              <a:rPr lang="it-IT" dirty="0" smtClean="0">
                <a:latin typeface="Times New Roman" panose="02020603050405020304" pitchFamily="18" charset="0"/>
                <a:cs typeface="Times New Roman" panose="02020603050405020304" pitchFamily="18" charset="0"/>
              </a:rPr>
              <a:t>posibilit</a:t>
            </a:r>
            <a:r>
              <a:rPr lang="ro-RO" dirty="0" err="1" smtClean="0">
                <a:latin typeface="Times New Roman" panose="02020603050405020304" pitchFamily="18" charset="0"/>
                <a:cs typeface="Times New Roman" panose="02020603050405020304" pitchFamily="18" charset="0"/>
              </a:rPr>
              <a:t>ăț</a:t>
            </a:r>
            <a:r>
              <a:rPr lang="it-IT" dirty="0" smtClean="0">
                <a:latin typeface="Times New Roman" panose="02020603050405020304" pitchFamily="18" charset="0"/>
                <a:cs typeface="Times New Roman" panose="02020603050405020304" pitchFamily="18" charset="0"/>
              </a:rPr>
              <a:t>ile </a:t>
            </a:r>
            <a:r>
              <a:rPr lang="it-IT" dirty="0">
                <a:latin typeface="Times New Roman" panose="02020603050405020304" pitchFamily="18" charset="0"/>
                <a:cs typeface="Times New Roman" panose="02020603050405020304" pitchFamily="18" charset="0"/>
              </a:rPr>
              <a:t>mai mari ale viitorului lor</a:t>
            </a:r>
            <a:r>
              <a:rPr lang="it-IT" dirty="0" smtClean="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endParaRPr lang="ro-RO" dirty="0">
              <a:latin typeface="Times New Roman" panose="02020603050405020304" pitchFamily="18" charset="0"/>
              <a:cs typeface="Times New Roman" panose="02020603050405020304" pitchFamily="18" charset="0"/>
            </a:endParaRPr>
          </a:p>
        </p:txBody>
      </p:sp>
      <p:sp>
        <p:nvSpPr>
          <p:cNvPr id="11" name="TextBox 10"/>
          <p:cNvSpPr txBox="1"/>
          <p:nvPr/>
        </p:nvSpPr>
        <p:spPr>
          <a:xfrm>
            <a:off x="7664655" y="1139817"/>
            <a:ext cx="2100248" cy="369332"/>
          </a:xfrm>
          <a:prstGeom prst="rect">
            <a:avLst/>
          </a:prstGeom>
          <a:solidFill>
            <a:srgbClr val="C00000">
              <a:alpha val="60000"/>
            </a:srgbClr>
          </a:solidFill>
          <a:ln/>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ro-RO" dirty="0" smtClean="0">
                <a:latin typeface="Times New Roman" panose="02020603050405020304" pitchFamily="18" charset="0"/>
                <a:cs typeface="Times New Roman" panose="02020603050405020304" pitchFamily="18" charset="0"/>
              </a:rPr>
              <a:t>Maria </a:t>
            </a:r>
            <a:r>
              <a:rPr lang="ro-RO" dirty="0" err="1" smtClean="0">
                <a:latin typeface="Times New Roman" panose="02020603050405020304" pitchFamily="18" charset="0"/>
                <a:cs typeface="Times New Roman" panose="02020603050405020304" pitchFamily="18" charset="0"/>
              </a:rPr>
              <a:t>Montessori</a:t>
            </a:r>
            <a:endParaRPr lang="en-US" dirty="0" smtClean="0">
              <a:latin typeface="Times New Roman" panose="02020603050405020304" pitchFamily="18" charset="0"/>
              <a:cs typeface="Times New Roman" panose="02020603050405020304" pitchFamily="18" charset="0"/>
            </a:endParaRPr>
          </a:p>
        </p:txBody>
      </p:sp>
      <p:sp>
        <p:nvSpPr>
          <p:cNvPr id="13" name="Down Arrow 12"/>
          <p:cNvSpPr/>
          <p:nvPr/>
        </p:nvSpPr>
        <p:spPr>
          <a:xfrm>
            <a:off x="8615353" y="1663357"/>
            <a:ext cx="185163" cy="314325"/>
          </a:xfrm>
          <a:prstGeom prst="down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dirty="0"/>
          </a:p>
        </p:txBody>
      </p:sp>
      <p:sp>
        <p:nvSpPr>
          <p:cNvPr id="16" name="Down Arrow 15"/>
          <p:cNvSpPr/>
          <p:nvPr/>
        </p:nvSpPr>
        <p:spPr>
          <a:xfrm>
            <a:off x="8615351" y="3937783"/>
            <a:ext cx="185163" cy="314325"/>
          </a:xfrm>
          <a:prstGeom prst="down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dirty="0"/>
          </a:p>
        </p:txBody>
      </p:sp>
      <p:sp>
        <p:nvSpPr>
          <p:cNvPr id="17" name="Down Arrow 16"/>
          <p:cNvSpPr/>
          <p:nvPr/>
        </p:nvSpPr>
        <p:spPr>
          <a:xfrm>
            <a:off x="8622199" y="2667186"/>
            <a:ext cx="185163" cy="314325"/>
          </a:xfrm>
          <a:prstGeom prst="down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dirty="0"/>
          </a:p>
        </p:txBody>
      </p:sp>
    </p:spTree>
    <p:extLst>
      <p:ext uri="{BB962C8B-B14F-4D97-AF65-F5344CB8AC3E}">
        <p14:creationId xmlns:p14="http://schemas.microsoft.com/office/powerpoint/2010/main" val="378087654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25806" y="2621550"/>
            <a:ext cx="10832782" cy="2308324"/>
          </a:xfrm>
          <a:prstGeom prst="rect">
            <a:avLst/>
          </a:prstGeom>
          <a:solidFill>
            <a:schemeClr val="accent4">
              <a:alpha val="5000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just"/>
            <a:r>
              <a:rPr lang="ro-RO" dirty="0" smtClean="0">
                <a:latin typeface="Times New Roman" panose="02020603050405020304" pitchFamily="18" charset="0"/>
                <a:cs typeface="Times New Roman" panose="02020603050405020304" pitchFamily="18" charset="0"/>
              </a:rPr>
              <a:t>    </a:t>
            </a:r>
            <a:r>
              <a:rPr lang="ro-RO" dirty="0" smtClean="0">
                <a:solidFill>
                  <a:schemeClr val="tx1"/>
                </a:solidFill>
                <a:latin typeface="Times New Roman" panose="02020603050405020304" pitchFamily="18" charset="0"/>
                <a:cs typeface="Times New Roman" panose="02020603050405020304" pitchFamily="18" charset="0"/>
              </a:rPr>
              <a:t>Copilul nu este corectat atunci cand greşeşte. Se consideră că înca nu a ajuns să stăpânească suficient conceptul învătat, materialul va fi strans şi reluat cu alt prilej, după o lecţie individuală sau o perioadă de timp. Dacă în timp copilul repetă aceeasi greseală, pedagogul îi oferă oportunităţi de învăţare, optimizate prin colaborări cu alţi colegi mai mari şi prin lucrul cu alte materiale care să-l ajute să înţeleagă conceptele prezentate. Copilul nu este format de pedagog, se formează singur. Copiii prosperă atunci cand li se oferă libertate într-un mediu propice nevoilor lor. Dacă după o perioadă de intensă concentrare şi după lucrul cu materialele, copiii dau dovadă de vitalitate şi mulţumire de sine, scopul este realizat.</a:t>
            </a:r>
          </a:p>
          <a:p>
            <a:pPr algn="just"/>
            <a:r>
              <a:rPr lang="ro-RO" dirty="0" smtClean="0">
                <a:solidFill>
                  <a:schemeClr val="tx1"/>
                </a:solidFill>
                <a:latin typeface="Times New Roman" panose="02020603050405020304" pitchFamily="18" charset="0"/>
                <a:cs typeface="Times New Roman" panose="02020603050405020304" pitchFamily="18" charset="0"/>
              </a:rPr>
              <a:t>Copiii sunt liberi să-</a:t>
            </a:r>
            <a:r>
              <a:rPr lang="en-US" dirty="0" smtClean="0">
                <a:solidFill>
                  <a:schemeClr val="tx1"/>
                </a:solidFill>
                <a:latin typeface="Times New Roman" panose="02020603050405020304" pitchFamily="18" charset="0"/>
                <a:cs typeface="Times New Roman" panose="02020603050405020304" pitchFamily="18" charset="0"/>
              </a:rPr>
              <a:t>ş</a:t>
            </a:r>
            <a:r>
              <a:rPr lang="ro-RO" dirty="0" smtClean="0">
                <a:solidFill>
                  <a:schemeClr val="tx1"/>
                </a:solidFill>
                <a:latin typeface="Times New Roman" panose="02020603050405020304" pitchFamily="18" charset="0"/>
                <a:cs typeface="Times New Roman" panose="02020603050405020304" pitchFamily="18" charset="0"/>
              </a:rPr>
              <a:t>i aleagă singuri activităţile şi locul de desfăşurare al acestora.</a:t>
            </a:r>
            <a:endParaRPr lang="ro-RO" dirty="0">
              <a:solidFill>
                <a:schemeClr val="tx1"/>
              </a:solidFill>
              <a:latin typeface="Times New Roman" panose="02020603050405020304" pitchFamily="18" charset="0"/>
              <a:cs typeface="Times New Roman" panose="02020603050405020304" pitchFamily="18" charset="0"/>
            </a:endParaRPr>
          </a:p>
        </p:txBody>
      </p:sp>
      <p:sp>
        <p:nvSpPr>
          <p:cNvPr id="4" name="Rectangle 3"/>
          <p:cNvSpPr/>
          <p:nvPr/>
        </p:nvSpPr>
        <p:spPr>
          <a:xfrm>
            <a:off x="941899" y="1570168"/>
            <a:ext cx="5994078"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CONCEPȚIA DESPRE RELAȚIA PROFESOR - COPIL: </a:t>
            </a:r>
            <a:endParaRPr lang="ro-RO"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89006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347281" y="798642"/>
            <a:ext cx="3040191"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STRATEGIA DIDACTICĂ: </a:t>
            </a:r>
            <a:endParaRPr lang="ro-RO" b="1" u="sng" dirty="0">
              <a:latin typeface="Times New Roman" panose="02020603050405020304" pitchFamily="18" charset="0"/>
              <a:cs typeface="Times New Roman" panose="02020603050405020304" pitchFamily="18" charset="0"/>
            </a:endParaRPr>
          </a:p>
        </p:txBody>
      </p:sp>
      <p:sp>
        <p:nvSpPr>
          <p:cNvPr id="4" name="TextBox 3"/>
          <p:cNvSpPr txBox="1"/>
          <p:nvPr/>
        </p:nvSpPr>
        <p:spPr>
          <a:xfrm>
            <a:off x="820567" y="1371063"/>
            <a:ext cx="4151719" cy="1323439"/>
          </a:xfrm>
          <a:prstGeom prst="rect">
            <a:avLst/>
          </a:prstGeom>
          <a:ln/>
        </p:spPr>
        <p:style>
          <a:lnRef idx="3">
            <a:schemeClr val="lt1"/>
          </a:lnRef>
          <a:fillRef idx="1">
            <a:schemeClr val="accent2"/>
          </a:fillRef>
          <a:effectRef idx="1">
            <a:schemeClr val="accent2"/>
          </a:effectRef>
          <a:fontRef idx="minor">
            <a:schemeClr val="lt1"/>
          </a:fontRef>
        </p:style>
        <p:txBody>
          <a:bodyPr wrap="square" rtlCol="0">
            <a:spAutoFit/>
          </a:bodyPr>
          <a:lstStyle/>
          <a:p>
            <a:pPr algn="just"/>
            <a:r>
              <a:rPr lang="ro-RO" sz="1600" b="1" dirty="0" smtClean="0">
                <a:latin typeface="Times New Roman" panose="02020603050405020304" pitchFamily="18" charset="0"/>
                <a:cs typeface="Times New Roman" panose="02020603050405020304" pitchFamily="18" charset="0"/>
              </a:rPr>
              <a:t>Metode </a:t>
            </a:r>
            <a:r>
              <a:rPr lang="ro-RO" sz="1600" b="1" dirty="0" err="1" smtClean="0">
                <a:latin typeface="Times New Roman" panose="02020603050405020304" pitchFamily="18" charset="0"/>
                <a:cs typeface="Times New Roman" panose="02020603050405020304" pitchFamily="18" charset="0"/>
              </a:rPr>
              <a:t>şi</a:t>
            </a:r>
            <a:r>
              <a:rPr lang="ro-RO" sz="1600" b="1" dirty="0" smtClean="0">
                <a:latin typeface="Times New Roman" panose="02020603050405020304" pitchFamily="18" charset="0"/>
                <a:cs typeface="Times New Roman" panose="02020603050405020304" pitchFamily="18" charset="0"/>
              </a:rPr>
              <a:t> procedee</a:t>
            </a:r>
            <a:r>
              <a:rPr lang="ro-RO" sz="1600" dirty="0" smtClean="0">
                <a:latin typeface="Times New Roman" panose="02020603050405020304" pitchFamily="18" charset="0"/>
                <a:cs typeface="Times New Roman" panose="02020603050405020304" pitchFamily="18" charset="0"/>
              </a:rPr>
              <a:t>: </a:t>
            </a:r>
          </a:p>
          <a:p>
            <a:pPr marL="285750" indent="-285750">
              <a:buFont typeface="Wingdings" panose="05000000000000000000" pitchFamily="2" charset="2"/>
              <a:buChar char="Ø"/>
            </a:pPr>
            <a:r>
              <a:rPr lang="ro-RO" sz="1600" dirty="0" smtClean="0">
                <a:latin typeface="Times New Roman" panose="02020603050405020304" pitchFamily="18" charset="0"/>
                <a:cs typeface="Times New Roman" panose="02020603050405020304" pitchFamily="18" charset="0"/>
              </a:rPr>
              <a:t>sunt folosite metodele interactive precum- descoperire, </a:t>
            </a:r>
            <a:r>
              <a:rPr lang="ro-RO" sz="1600" dirty="0" err="1" smtClean="0">
                <a:latin typeface="Times New Roman" panose="02020603050405020304" pitchFamily="18" charset="0"/>
                <a:cs typeface="Times New Roman" panose="02020603050405020304" pitchFamily="18" charset="0"/>
              </a:rPr>
              <a:t>explorare,experiment</a:t>
            </a:r>
            <a:r>
              <a:rPr lang="ro-RO" sz="1600" dirty="0" smtClean="0">
                <a:latin typeface="Times New Roman" panose="02020603050405020304" pitchFamily="18" charset="0"/>
                <a:cs typeface="Times New Roman" panose="02020603050405020304" pitchFamily="18" charset="0"/>
              </a:rPr>
              <a:t>, brainstorming, cubul, diagrama </a:t>
            </a:r>
            <a:r>
              <a:rPr lang="ro-RO" sz="1600" dirty="0" err="1" smtClean="0">
                <a:latin typeface="Times New Roman" panose="02020603050405020304" pitchFamily="18" charset="0"/>
                <a:cs typeface="Times New Roman" panose="02020603050405020304" pitchFamily="18" charset="0"/>
              </a:rPr>
              <a:t>Wenn</a:t>
            </a:r>
            <a:r>
              <a:rPr lang="ro-RO" sz="1600" dirty="0" smtClean="0">
                <a:latin typeface="Times New Roman" panose="02020603050405020304" pitchFamily="18" charset="0"/>
                <a:cs typeface="Times New Roman" panose="02020603050405020304" pitchFamily="18" charset="0"/>
              </a:rPr>
              <a:t>, ciorchinele, cvintetul etc.</a:t>
            </a:r>
          </a:p>
        </p:txBody>
      </p:sp>
      <p:sp>
        <p:nvSpPr>
          <p:cNvPr id="12" name="TextBox 11"/>
          <p:cNvSpPr txBox="1"/>
          <p:nvPr/>
        </p:nvSpPr>
        <p:spPr>
          <a:xfrm>
            <a:off x="806042" y="5086228"/>
            <a:ext cx="4166244" cy="1569660"/>
          </a:xfrm>
          <a:prstGeom prst="rect">
            <a:avLst/>
          </a:prstGeom>
          <a:ln/>
        </p:spPr>
        <p:style>
          <a:lnRef idx="3">
            <a:schemeClr val="lt1"/>
          </a:lnRef>
          <a:fillRef idx="1">
            <a:schemeClr val="accent6"/>
          </a:fillRef>
          <a:effectRef idx="1">
            <a:schemeClr val="accent6"/>
          </a:effectRef>
          <a:fontRef idx="minor">
            <a:schemeClr val="lt1"/>
          </a:fontRef>
        </p:style>
        <p:txBody>
          <a:bodyPr wrap="square" rtlCol="0">
            <a:spAutoFit/>
          </a:bodyPr>
          <a:lstStyle/>
          <a:p>
            <a:pPr algn="just"/>
            <a:r>
              <a:rPr lang="ro-RO" sz="1600" b="1" dirty="0" smtClean="0">
                <a:latin typeface="Times New Roman" panose="02020603050405020304" pitchFamily="18" charset="0"/>
                <a:cs typeface="Times New Roman" panose="02020603050405020304" pitchFamily="18" charset="0"/>
              </a:rPr>
              <a:t>Clasa </a:t>
            </a:r>
            <a:r>
              <a:rPr lang="ro-RO" sz="1600" b="1" dirty="0" err="1">
                <a:latin typeface="Times New Roman" panose="02020603050405020304" pitchFamily="18" charset="0"/>
                <a:cs typeface="Times New Roman" panose="02020603050405020304" pitchFamily="18" charset="0"/>
              </a:rPr>
              <a:t>Montessori</a:t>
            </a:r>
            <a:r>
              <a:rPr lang="ro-RO" sz="1600" b="1" dirty="0">
                <a:latin typeface="Times New Roman" panose="02020603050405020304" pitchFamily="18" charset="0"/>
                <a:cs typeface="Times New Roman" panose="02020603050405020304" pitchFamily="18" charset="0"/>
              </a:rPr>
              <a:t> </a:t>
            </a:r>
            <a:endParaRPr lang="ro-RO" sz="1600" b="1" dirty="0" smtClean="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ro-RO" sz="1600" dirty="0" smtClean="0">
                <a:latin typeface="Times New Roman" panose="02020603050405020304" pitchFamily="18" charset="0"/>
                <a:cs typeface="Times New Roman" panose="02020603050405020304" pitchFamily="18" charset="0"/>
              </a:rPr>
              <a:t>este </a:t>
            </a:r>
            <a:r>
              <a:rPr lang="ro-RO" sz="1600" dirty="0">
                <a:latin typeface="Times New Roman" panose="02020603050405020304" pitchFamily="18" charset="0"/>
                <a:cs typeface="Times New Roman" panose="02020603050405020304" pitchFamily="18" charset="0"/>
              </a:rPr>
              <a:t>aranjată pe „zone” de obicei delimitate </a:t>
            </a:r>
            <a:r>
              <a:rPr lang="ro-RO" sz="1600" dirty="0" smtClean="0">
                <a:latin typeface="Times New Roman" panose="02020603050405020304" pitchFamily="18" charset="0"/>
                <a:cs typeface="Times New Roman" panose="02020603050405020304" pitchFamily="18" charset="0"/>
              </a:rPr>
              <a:t>prin </a:t>
            </a:r>
            <a:r>
              <a:rPr lang="ro-RO" sz="1600" dirty="0">
                <a:latin typeface="Times New Roman" panose="02020603050405020304" pitchFamily="18" charset="0"/>
                <a:cs typeface="Times New Roman" panose="02020603050405020304" pitchFamily="18" charset="0"/>
              </a:rPr>
              <a:t>dulăpioare. Fiecare „zonă” </a:t>
            </a:r>
            <a:r>
              <a:rPr lang="ro-RO" sz="1600" dirty="0" err="1">
                <a:latin typeface="Times New Roman" panose="02020603050405020304" pitchFamily="18" charset="0"/>
                <a:cs typeface="Times New Roman" panose="02020603050405020304" pitchFamily="18" charset="0"/>
              </a:rPr>
              <a:t>conţine</a:t>
            </a:r>
            <a:r>
              <a:rPr lang="ro-RO" sz="1600" dirty="0">
                <a:latin typeface="Times New Roman" panose="02020603050405020304" pitchFamily="18" charset="0"/>
                <a:cs typeface="Times New Roman" panose="02020603050405020304" pitchFamily="18" charset="0"/>
              </a:rPr>
              <a:t> materiale specifice subiectelor respective (matematică, </a:t>
            </a:r>
            <a:r>
              <a:rPr lang="ro-RO" sz="1600" dirty="0" err="1">
                <a:latin typeface="Times New Roman" panose="02020603050405020304" pitchFamily="18" charset="0"/>
                <a:cs typeface="Times New Roman" panose="02020603050405020304" pitchFamily="18" charset="0"/>
              </a:rPr>
              <a:t>ştiinţe</a:t>
            </a:r>
            <a:r>
              <a:rPr lang="ro-RO" sz="1600" dirty="0">
                <a:latin typeface="Times New Roman" panose="02020603050405020304" pitchFamily="18" charset="0"/>
                <a:cs typeface="Times New Roman" panose="02020603050405020304" pitchFamily="18" charset="0"/>
              </a:rPr>
              <a:t>, istorie, artă, muzică etc</a:t>
            </a:r>
            <a:r>
              <a:rPr lang="ro-RO" sz="1600" dirty="0" smtClean="0">
                <a:latin typeface="Times New Roman" panose="02020603050405020304" pitchFamily="18" charset="0"/>
                <a:cs typeface="Times New Roman" panose="02020603050405020304" pitchFamily="18" charset="0"/>
              </a:rPr>
              <a:t>.).</a:t>
            </a:r>
            <a:endParaRPr lang="ro-RO" sz="1600" dirty="0">
              <a:latin typeface="Times New Roman" panose="02020603050405020304" pitchFamily="18" charset="0"/>
              <a:cs typeface="Times New Roman" panose="02020603050405020304" pitchFamily="18" charset="0"/>
            </a:endParaRPr>
          </a:p>
        </p:txBody>
      </p:sp>
      <p:sp>
        <p:nvSpPr>
          <p:cNvPr id="13" name="TextBox 12"/>
          <p:cNvSpPr txBox="1"/>
          <p:nvPr/>
        </p:nvSpPr>
        <p:spPr>
          <a:xfrm>
            <a:off x="6229350" y="1383417"/>
            <a:ext cx="4794657" cy="1311085"/>
          </a:xfrm>
          <a:prstGeom prst="rect">
            <a:avLst/>
          </a:prstGeom>
          <a:solidFill>
            <a:schemeClr val="accent4"/>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just"/>
            <a:r>
              <a:rPr lang="ro-RO" sz="1600" b="1" dirty="0" smtClean="0">
                <a:latin typeface="Times New Roman" panose="02020603050405020304" pitchFamily="18" charset="0"/>
                <a:cs typeface="Times New Roman" panose="02020603050405020304" pitchFamily="18" charset="0"/>
              </a:rPr>
              <a:t>Materialele </a:t>
            </a:r>
            <a:r>
              <a:rPr lang="ro-RO" sz="1600" b="1" dirty="0">
                <a:latin typeface="Times New Roman" panose="02020603050405020304" pitchFamily="18" charset="0"/>
                <a:cs typeface="Times New Roman" panose="02020603050405020304" pitchFamily="18" charset="0"/>
              </a:rPr>
              <a:t>didactice </a:t>
            </a:r>
            <a:r>
              <a:rPr lang="ro-RO" sz="1600" b="1" dirty="0" err="1">
                <a:latin typeface="Times New Roman" panose="02020603050405020304" pitchFamily="18" charset="0"/>
                <a:cs typeface="Times New Roman" panose="02020603050405020304" pitchFamily="18" charset="0"/>
              </a:rPr>
              <a:t>Motessori</a:t>
            </a:r>
            <a:r>
              <a:rPr lang="ro-RO" sz="1600" b="1" dirty="0">
                <a:latin typeface="Times New Roman" panose="02020603050405020304" pitchFamily="18" charset="0"/>
                <a:cs typeface="Times New Roman" panose="02020603050405020304" pitchFamily="18" charset="0"/>
              </a:rPr>
              <a:t> </a:t>
            </a:r>
            <a:endParaRPr lang="ro-RO" sz="1600" b="1" dirty="0" smtClean="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ro-RO" sz="1600" dirty="0" smtClean="0">
                <a:latin typeface="Times New Roman" panose="02020603050405020304" pitchFamily="18" charset="0"/>
                <a:cs typeface="Times New Roman" panose="02020603050405020304" pitchFamily="18" charset="0"/>
              </a:rPr>
              <a:t>sunt </a:t>
            </a:r>
            <a:r>
              <a:rPr lang="ro-RO" sz="1600" dirty="0">
                <a:latin typeface="Times New Roman" panose="02020603050405020304" pitchFamily="18" charset="0"/>
                <a:cs typeface="Times New Roman" panose="02020603050405020304" pitchFamily="18" charset="0"/>
              </a:rPr>
              <a:t>aranjate pe arii curriculare, în ordinea didactică a folosirii lor</a:t>
            </a:r>
            <a:r>
              <a:rPr lang="en-US" sz="1600" dirty="0">
                <a:latin typeface="Times New Roman" panose="02020603050405020304" pitchFamily="18" charset="0"/>
                <a:cs typeface="Times New Roman" panose="02020603050405020304" pitchFamily="18" charset="0"/>
              </a:rPr>
              <a:t>,</a:t>
            </a:r>
            <a:r>
              <a:rPr lang="ro-RO" sz="1600" dirty="0">
                <a:latin typeface="Times New Roman" panose="02020603050405020304" pitchFamily="18" charset="0"/>
                <a:cs typeface="Times New Roman" panose="02020603050405020304" pitchFamily="18" charset="0"/>
              </a:rPr>
              <a:t> fiind expuse în mod atractiv pe rafturi joase </a:t>
            </a:r>
            <a:r>
              <a:rPr lang="ro-RO" sz="1600" dirty="0" err="1">
                <a:latin typeface="Times New Roman" panose="02020603050405020304" pitchFamily="18" charset="0"/>
                <a:cs typeface="Times New Roman" panose="02020603050405020304" pitchFamily="18" charset="0"/>
              </a:rPr>
              <a:t>şi</a:t>
            </a:r>
            <a:r>
              <a:rPr lang="ro-RO" sz="1600" dirty="0">
                <a:latin typeface="Times New Roman" panose="02020603050405020304" pitchFamily="18" charset="0"/>
                <a:cs typeface="Times New Roman" panose="02020603050405020304" pitchFamily="18" charset="0"/>
              </a:rPr>
              <a:t> deschise, astfel încât copiii să aibă acces la ele, fără să fie nevoie de ajutorul unui adult. </a:t>
            </a:r>
          </a:p>
        </p:txBody>
      </p:sp>
      <p:sp>
        <p:nvSpPr>
          <p:cNvPr id="14" name="TextBox 13"/>
          <p:cNvSpPr txBox="1"/>
          <p:nvPr/>
        </p:nvSpPr>
        <p:spPr>
          <a:xfrm>
            <a:off x="820567" y="2939537"/>
            <a:ext cx="4151719" cy="830997"/>
          </a:xfrm>
          <a:prstGeom prst="rect">
            <a:avLst/>
          </a:prstGeom>
          <a:ln/>
        </p:spPr>
        <p:style>
          <a:lnRef idx="3">
            <a:schemeClr val="lt1"/>
          </a:lnRef>
          <a:fillRef idx="1">
            <a:schemeClr val="accent3"/>
          </a:fillRef>
          <a:effectRef idx="1">
            <a:schemeClr val="accent3"/>
          </a:effectRef>
          <a:fontRef idx="minor">
            <a:schemeClr val="lt1"/>
          </a:fontRef>
        </p:style>
        <p:txBody>
          <a:bodyPr wrap="square" rtlCol="0">
            <a:spAutoFit/>
          </a:bodyPr>
          <a:lstStyle/>
          <a:p>
            <a:pPr algn="just"/>
            <a:r>
              <a:rPr lang="ro-RO" sz="1600" b="1" dirty="0" smtClean="0">
                <a:latin typeface="Times New Roman" panose="02020603050405020304" pitchFamily="18" charset="0"/>
                <a:cs typeface="Times New Roman" panose="02020603050405020304" pitchFamily="18" charset="0"/>
              </a:rPr>
              <a:t>Mijloacele </a:t>
            </a:r>
            <a:r>
              <a:rPr lang="ro-RO" sz="1600" b="1" dirty="0">
                <a:latin typeface="Times New Roman" panose="02020603050405020304" pitchFamily="18" charset="0"/>
                <a:cs typeface="Times New Roman" panose="02020603050405020304" pitchFamily="18" charset="0"/>
              </a:rPr>
              <a:t>de </a:t>
            </a:r>
            <a:r>
              <a:rPr lang="ro-RO" sz="1600" b="1" dirty="0" err="1" smtClean="0">
                <a:latin typeface="Times New Roman" panose="02020603050405020304" pitchFamily="18" charset="0"/>
                <a:cs typeface="Times New Roman" panose="02020603050405020304" pitchFamily="18" charset="0"/>
              </a:rPr>
              <a:t>învaţământ</a:t>
            </a:r>
            <a:r>
              <a:rPr lang="ro-RO" sz="1600" dirty="0" smtClean="0">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Ø"/>
            </a:pPr>
            <a:r>
              <a:rPr lang="ro-RO" sz="1600" dirty="0" smtClean="0">
                <a:latin typeface="Times New Roman" panose="02020603050405020304" pitchFamily="18" charset="0"/>
                <a:cs typeface="Times New Roman" panose="02020603050405020304" pitchFamily="18" charset="0"/>
              </a:rPr>
              <a:t> ambientul </a:t>
            </a:r>
            <a:r>
              <a:rPr lang="ro-RO" sz="1600" dirty="0">
                <a:latin typeface="Times New Roman" panose="02020603050405020304" pitchFamily="18" charset="0"/>
                <a:cs typeface="Times New Roman" panose="02020603050405020304" pitchFamily="18" charset="0"/>
              </a:rPr>
              <a:t>clasei, dar </a:t>
            </a:r>
            <a:r>
              <a:rPr lang="ro-RO" sz="1600" dirty="0" err="1">
                <a:latin typeface="Times New Roman" panose="02020603050405020304" pitchFamily="18" charset="0"/>
                <a:cs typeface="Times New Roman" panose="02020603050405020304" pitchFamily="18" charset="0"/>
              </a:rPr>
              <a:t>şi</a:t>
            </a:r>
            <a:r>
              <a:rPr lang="ro-RO" sz="1600" dirty="0">
                <a:latin typeface="Times New Roman" panose="02020603050405020304" pitchFamily="18" charset="0"/>
                <a:cs typeface="Times New Roman" panose="02020603050405020304" pitchFamily="18" charset="0"/>
              </a:rPr>
              <a:t> natura, realitatea </a:t>
            </a:r>
            <a:r>
              <a:rPr lang="ro-RO" sz="1600" dirty="0" smtClean="0">
                <a:latin typeface="Times New Roman" panose="02020603050405020304" pitchFamily="18" charset="0"/>
                <a:cs typeface="Times New Roman" panose="02020603050405020304" pitchFamily="18" charset="0"/>
              </a:rPr>
              <a:t>socială sunt la fel de importante.</a:t>
            </a:r>
            <a:endParaRPr lang="en-US" sz="1600" dirty="0">
              <a:latin typeface="Times New Roman" panose="02020603050405020304" pitchFamily="18" charset="0"/>
              <a:cs typeface="Times New Roman" panose="02020603050405020304" pitchFamily="18" charset="0"/>
            </a:endParaRPr>
          </a:p>
        </p:txBody>
      </p:sp>
      <p:sp>
        <p:nvSpPr>
          <p:cNvPr id="15" name="TextBox 14"/>
          <p:cNvSpPr txBox="1"/>
          <p:nvPr/>
        </p:nvSpPr>
        <p:spPr>
          <a:xfrm>
            <a:off x="791516" y="3966716"/>
            <a:ext cx="4151719" cy="923330"/>
          </a:xfrm>
          <a:prstGeom prst="rect">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r>
              <a:rPr lang="ro-RO" b="1" dirty="0">
                <a:latin typeface="Times New Roman" panose="02020603050405020304" pitchFamily="18" charset="0"/>
                <a:cs typeface="Times New Roman" panose="02020603050405020304" pitchFamily="18" charset="0"/>
              </a:rPr>
              <a:t>Forma de organizare</a:t>
            </a:r>
            <a:r>
              <a:rPr lang="ro-RO" b="1" dirty="0" smtClean="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Ø"/>
            </a:pPr>
            <a:r>
              <a:rPr lang="ro-RO" dirty="0" smtClean="0">
                <a:latin typeface="Times New Roman" panose="02020603050405020304" pitchFamily="18" charset="0"/>
                <a:cs typeface="Times New Roman" panose="02020603050405020304" pitchFamily="18" charset="0"/>
              </a:rPr>
              <a:t>se </a:t>
            </a:r>
            <a:r>
              <a:rPr lang="ro-RO" dirty="0">
                <a:latin typeface="Times New Roman" panose="02020603050405020304" pitchFamily="18" charset="0"/>
                <a:cs typeface="Times New Roman" panose="02020603050405020304" pitchFamily="18" charset="0"/>
              </a:rPr>
              <a:t>insistă ca instruirea să fie </a:t>
            </a:r>
            <a:r>
              <a:rPr lang="ro-RO" dirty="0" err="1">
                <a:latin typeface="Times New Roman" panose="02020603050405020304" pitchFamily="18" charset="0"/>
                <a:cs typeface="Times New Roman" panose="02020603050405020304" pitchFamily="18" charset="0"/>
              </a:rPr>
              <a:t>diferenţiată</a:t>
            </a:r>
            <a:r>
              <a:rPr lang="ro-RO" dirty="0">
                <a:latin typeface="Times New Roman" panose="02020603050405020304" pitchFamily="18" charset="0"/>
                <a:cs typeface="Times New Roman" panose="02020603050405020304" pitchFamily="18" charset="0"/>
              </a:rPr>
              <a:t>, centrată pe </a:t>
            </a:r>
            <a:r>
              <a:rPr lang="en-US" dirty="0">
                <a:latin typeface="Times New Roman" panose="02020603050405020304" pitchFamily="18" charset="0"/>
                <a:cs typeface="Times New Roman" panose="02020603050405020304" pitchFamily="18" charset="0"/>
              </a:rPr>
              <a:t>e</a:t>
            </a:r>
            <a:r>
              <a:rPr lang="ro-RO" dirty="0" err="1">
                <a:latin typeface="Times New Roman" panose="02020603050405020304" pitchFamily="18" charset="0"/>
                <a:cs typeface="Times New Roman" panose="02020603050405020304" pitchFamily="18" charset="0"/>
              </a:rPr>
              <a:t>lev</a:t>
            </a:r>
            <a:endParaRPr lang="ro-RO" dirty="0">
              <a:latin typeface="Times New Roman" panose="02020603050405020304" pitchFamily="18" charset="0"/>
              <a:cs typeface="Times New Roman" panose="02020603050405020304" pitchFamily="18" charset="0"/>
            </a:endParaRPr>
          </a:p>
        </p:txBody>
      </p:sp>
      <p:sp>
        <p:nvSpPr>
          <p:cNvPr id="17" name="TextBox 16"/>
          <p:cNvSpPr txBox="1"/>
          <p:nvPr/>
        </p:nvSpPr>
        <p:spPr>
          <a:xfrm>
            <a:off x="6229350" y="2968877"/>
            <a:ext cx="4791876" cy="1323439"/>
          </a:xfrm>
          <a:prstGeom prst="rect">
            <a:avLst/>
          </a:prstGeom>
          <a:solidFill>
            <a:schemeClr val="accent5"/>
          </a:solidFill>
          <a:ln/>
        </p:spPr>
        <p:style>
          <a:lnRef idx="3">
            <a:schemeClr val="lt1"/>
          </a:lnRef>
          <a:fillRef idx="1">
            <a:schemeClr val="accent5"/>
          </a:fillRef>
          <a:effectRef idx="1">
            <a:schemeClr val="accent5"/>
          </a:effectRef>
          <a:fontRef idx="minor">
            <a:schemeClr val="lt1"/>
          </a:fontRef>
        </p:style>
        <p:txBody>
          <a:bodyPr wrap="square" rtlCol="0">
            <a:spAutoFit/>
          </a:bodyPr>
          <a:lstStyle/>
          <a:p>
            <a:pPr marL="285750" indent="-285750" algn="just">
              <a:buFont typeface="Wingdings" panose="05000000000000000000" pitchFamily="2" charset="2"/>
              <a:buChar char="Ø"/>
            </a:pPr>
            <a:r>
              <a:rPr lang="ro-RO" sz="1600" dirty="0" smtClean="0">
                <a:latin typeface="Times New Roman" panose="02020603050405020304" pitchFamily="18" charset="0"/>
                <a:cs typeface="Times New Roman" panose="02020603050405020304" pitchFamily="18" charset="0"/>
              </a:rPr>
              <a:t>Materialele </a:t>
            </a:r>
            <a:r>
              <a:rPr lang="ro-RO" sz="1600" dirty="0">
                <a:latin typeface="Times New Roman" panose="02020603050405020304" pitchFamily="18" charset="0"/>
                <a:cs typeface="Times New Roman" panose="02020603050405020304" pitchFamily="18" charset="0"/>
              </a:rPr>
              <a:t>au ca scop atragerea interesului copilului </a:t>
            </a:r>
            <a:r>
              <a:rPr lang="ro-RO" sz="1600" dirty="0" err="1">
                <a:latin typeface="Times New Roman" panose="02020603050405020304" pitchFamily="18" charset="0"/>
                <a:cs typeface="Times New Roman" panose="02020603050405020304" pitchFamily="18" charset="0"/>
              </a:rPr>
              <a:t>şi</a:t>
            </a:r>
            <a:r>
              <a:rPr lang="ro-RO" sz="1600" dirty="0">
                <a:latin typeface="Times New Roman" panose="02020603050405020304" pitchFamily="18" charset="0"/>
                <a:cs typeface="Times New Roman" panose="02020603050405020304" pitchFamily="18" charset="0"/>
              </a:rPr>
              <a:t> acumularea </a:t>
            </a:r>
            <a:r>
              <a:rPr lang="ro-RO" sz="1600" dirty="0" err="1">
                <a:latin typeface="Times New Roman" panose="02020603050405020304" pitchFamily="18" charset="0"/>
                <a:cs typeface="Times New Roman" panose="02020603050405020304" pitchFamily="18" charset="0"/>
              </a:rPr>
              <a:t>cunoştinţelor</a:t>
            </a:r>
            <a:r>
              <a:rPr lang="ro-RO" sz="1600" dirty="0">
                <a:latin typeface="Times New Roman" panose="02020603050405020304" pitchFamily="18" charset="0"/>
                <a:cs typeface="Times New Roman" panose="02020603050405020304" pitchFamily="18" charset="0"/>
              </a:rPr>
              <a:t> prin utilizare repetată. </a:t>
            </a:r>
            <a:r>
              <a:rPr lang="ro-RO" sz="1600" dirty="0" smtClean="0">
                <a:latin typeface="Times New Roman" panose="02020603050405020304" pitchFamily="18" charset="0"/>
                <a:cs typeface="Times New Roman" panose="02020603050405020304" pitchFamily="18" charset="0"/>
              </a:rPr>
              <a:t> Ele sunt </a:t>
            </a:r>
            <a:r>
              <a:rPr lang="ro-RO" sz="1600" dirty="0">
                <a:latin typeface="Times New Roman" panose="02020603050405020304" pitchFamily="18" charset="0"/>
                <a:cs typeface="Times New Roman" panose="02020603050405020304" pitchFamily="18" charset="0"/>
              </a:rPr>
              <a:t>pictate în culori </a:t>
            </a:r>
            <a:r>
              <a:rPr lang="ro-RO" sz="1600" dirty="0" smtClean="0">
                <a:latin typeface="Times New Roman" panose="02020603050405020304" pitchFamily="18" charset="0"/>
                <a:cs typeface="Times New Roman" panose="02020603050405020304" pitchFamily="18" charset="0"/>
              </a:rPr>
              <a:t>tari ce atrag </a:t>
            </a:r>
            <a:r>
              <a:rPr lang="ro-RO" sz="1600" dirty="0">
                <a:latin typeface="Times New Roman" panose="02020603050405020304" pitchFamily="18" charset="0"/>
                <a:cs typeface="Times New Roman" panose="02020603050405020304" pitchFamily="18" charset="0"/>
              </a:rPr>
              <a:t>interesul copilului, fiind </a:t>
            </a:r>
            <a:r>
              <a:rPr lang="ro-RO" sz="1600" dirty="0" err="1">
                <a:latin typeface="Times New Roman" panose="02020603050405020304" pitchFamily="18" charset="0"/>
                <a:cs typeface="Times New Roman" panose="02020603050405020304" pitchFamily="18" charset="0"/>
              </a:rPr>
              <a:t>confecţionate</a:t>
            </a:r>
            <a:r>
              <a:rPr lang="ro-RO" sz="1600" dirty="0">
                <a:latin typeface="Times New Roman" panose="02020603050405020304" pitchFamily="18" charset="0"/>
                <a:cs typeface="Times New Roman" panose="02020603050405020304" pitchFamily="18" charset="0"/>
              </a:rPr>
              <a:t> din diverse materiale naturale </a:t>
            </a:r>
            <a:r>
              <a:rPr lang="ro-RO" sz="1600" dirty="0" err="1">
                <a:latin typeface="Times New Roman" panose="02020603050405020304" pitchFamily="18" charset="0"/>
                <a:cs typeface="Times New Roman" panose="02020603050405020304" pitchFamily="18" charset="0"/>
              </a:rPr>
              <a:t>şi</a:t>
            </a:r>
            <a:r>
              <a:rPr lang="ro-RO" sz="1600" dirty="0">
                <a:latin typeface="Times New Roman" panose="02020603050405020304" pitchFamily="18" charset="0"/>
                <a:cs typeface="Times New Roman" panose="02020603050405020304" pitchFamily="18" charset="0"/>
              </a:rPr>
              <a:t> sintetice. </a:t>
            </a:r>
          </a:p>
        </p:txBody>
      </p:sp>
      <p:sp>
        <p:nvSpPr>
          <p:cNvPr id="20" name="TextBox 19"/>
          <p:cNvSpPr txBox="1"/>
          <p:nvPr/>
        </p:nvSpPr>
        <p:spPr>
          <a:xfrm>
            <a:off x="6229350" y="4512840"/>
            <a:ext cx="4791876" cy="830997"/>
          </a:xfrm>
          <a:prstGeom prst="rect">
            <a:avLst/>
          </a:prstGeom>
          <a:solidFill>
            <a:schemeClr val="accent4">
              <a:alpha val="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just"/>
            <a:r>
              <a:rPr lang="it-IT" sz="1600" dirty="0" smtClean="0">
                <a:latin typeface="Times New Roman" panose="02020603050405020304" pitchFamily="18" charset="0"/>
                <a:cs typeface="Times New Roman" panose="02020603050405020304" pitchFamily="18" charset="0"/>
              </a:rPr>
              <a:t>Maria </a:t>
            </a:r>
            <a:r>
              <a:rPr lang="it-IT" sz="1600" dirty="0">
                <a:latin typeface="Times New Roman" panose="02020603050405020304" pitchFamily="18" charset="0"/>
                <a:cs typeface="Times New Roman" panose="02020603050405020304" pitchFamily="18" charset="0"/>
              </a:rPr>
              <a:t>Montessori a fost prima care avea sa schimbe modul in care arata mobilierul scolar intr-o sala de </a:t>
            </a:r>
            <a:r>
              <a:rPr lang="it-IT" sz="1600" dirty="0" smtClean="0">
                <a:latin typeface="Times New Roman" panose="02020603050405020304" pitchFamily="18" charset="0"/>
                <a:cs typeface="Times New Roman" panose="02020603050405020304" pitchFamily="18" charset="0"/>
              </a:rPr>
              <a:t>clasa</a:t>
            </a:r>
            <a:r>
              <a:rPr lang="ro-RO" sz="1600" dirty="0" smtClean="0">
                <a:latin typeface="Times New Roman" panose="02020603050405020304" pitchFamily="18" charset="0"/>
                <a:cs typeface="Times New Roman" panose="02020603050405020304" pitchFamily="18" charset="0"/>
              </a:rPr>
              <a:t>.</a:t>
            </a:r>
            <a:endParaRPr lang="ro-RO" sz="1600" dirty="0">
              <a:latin typeface="Times New Roman" panose="02020603050405020304" pitchFamily="18" charset="0"/>
              <a:cs typeface="Times New Roman" panose="02020603050405020304" pitchFamily="18" charset="0"/>
            </a:endParaRPr>
          </a:p>
        </p:txBody>
      </p:sp>
      <p:sp>
        <p:nvSpPr>
          <p:cNvPr id="24" name="TextBox 23"/>
          <p:cNvSpPr txBox="1"/>
          <p:nvPr/>
        </p:nvSpPr>
        <p:spPr>
          <a:xfrm>
            <a:off x="6229350" y="5574734"/>
            <a:ext cx="4791876" cy="1081153"/>
          </a:xfrm>
          <a:prstGeom prst="rect">
            <a:avLst/>
          </a:prstGeom>
          <a:solidFill>
            <a:schemeClr val="accent4"/>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just"/>
            <a:r>
              <a:rPr lang="ro-RO" sz="1600" dirty="0" smtClean="0">
                <a:latin typeface="Times New Roman" panose="02020603050405020304" pitchFamily="18" charset="0"/>
                <a:cs typeface="Times New Roman" panose="02020603050405020304" pitchFamily="18" charset="0"/>
              </a:rPr>
              <a:t>Ea </a:t>
            </a:r>
            <a:r>
              <a:rPr lang="ro-RO" sz="1600" dirty="0">
                <a:latin typeface="Times New Roman" panose="02020603050405020304" pitchFamily="18" charset="0"/>
                <a:cs typeface="Times New Roman" panose="02020603050405020304" pitchFamily="18" charset="0"/>
              </a:rPr>
              <a:t>a </a:t>
            </a:r>
            <a:r>
              <a:rPr lang="ro-RO" sz="1600" dirty="0" err="1">
                <a:latin typeface="Times New Roman" panose="02020603050405020304" pitchFamily="18" charset="0"/>
                <a:cs typeface="Times New Roman" panose="02020603050405020304" pitchFamily="18" charset="0"/>
              </a:rPr>
              <a:t>inlocuit</a:t>
            </a:r>
            <a:r>
              <a:rPr lang="ro-RO" sz="1600" dirty="0">
                <a:latin typeface="Times New Roman" panose="02020603050405020304" pitchFamily="18" charset="0"/>
                <a:cs typeface="Times New Roman" panose="02020603050405020304" pitchFamily="18" charset="0"/>
              </a:rPr>
              <a:t> </a:t>
            </a:r>
            <a:r>
              <a:rPr lang="ro-RO" sz="1600" dirty="0" err="1">
                <a:latin typeface="Times New Roman" panose="02020603050405020304" pitchFamily="18" charset="0"/>
                <a:cs typeface="Times New Roman" panose="02020603050405020304" pitchFamily="18" charset="0"/>
              </a:rPr>
              <a:t>bancile</a:t>
            </a:r>
            <a:r>
              <a:rPr lang="ro-RO" sz="1600" dirty="0">
                <a:latin typeface="Times New Roman" panose="02020603050405020304" pitchFamily="18" charset="0"/>
                <a:cs typeface="Times New Roman" panose="02020603050405020304" pitchFamily="18" charset="0"/>
              </a:rPr>
              <a:t> masive, create special pentru </a:t>
            </a:r>
            <a:r>
              <a:rPr lang="ro-RO" sz="1600" dirty="0" err="1">
                <a:latin typeface="Times New Roman" panose="02020603050405020304" pitchFamily="18" charset="0"/>
                <a:cs typeface="Times New Roman" panose="02020603050405020304" pitchFamily="18" charset="0"/>
              </a:rPr>
              <a:t>adulti</a:t>
            </a:r>
            <a:r>
              <a:rPr lang="ro-RO" sz="1600" dirty="0">
                <a:latin typeface="Times New Roman" panose="02020603050405020304" pitchFamily="18" charset="0"/>
                <a:cs typeface="Times New Roman" panose="02020603050405020304" pitchFamily="18" charset="0"/>
              </a:rPr>
              <a:t>, cu </a:t>
            </a:r>
            <a:r>
              <a:rPr lang="ro-RO" sz="1600" dirty="0" err="1">
                <a:latin typeface="Times New Roman" panose="02020603050405020304" pitchFamily="18" charset="0"/>
                <a:cs typeface="Times New Roman" panose="02020603050405020304" pitchFamily="18" charset="0"/>
              </a:rPr>
              <a:t>masute</a:t>
            </a:r>
            <a:r>
              <a:rPr lang="ro-RO" sz="1600" dirty="0">
                <a:latin typeface="Times New Roman" panose="02020603050405020304" pitchFamily="18" charset="0"/>
                <a:cs typeface="Times New Roman" panose="02020603050405020304" pitchFamily="18" charset="0"/>
              </a:rPr>
              <a:t> si scaune mici, </a:t>
            </a:r>
            <a:r>
              <a:rPr lang="ro-RO" sz="1600" dirty="0" err="1">
                <a:latin typeface="Times New Roman" panose="02020603050405020304" pitchFamily="18" charset="0"/>
                <a:cs typeface="Times New Roman" panose="02020603050405020304" pitchFamily="18" charset="0"/>
              </a:rPr>
              <a:t>facute</a:t>
            </a:r>
            <a:r>
              <a:rPr lang="ro-RO" sz="1600" dirty="0">
                <a:latin typeface="Times New Roman" panose="02020603050405020304" pitchFamily="18" charset="0"/>
                <a:cs typeface="Times New Roman" panose="02020603050405020304" pitchFamily="18" charset="0"/>
              </a:rPr>
              <a:t> special pentru copii, </a:t>
            </a:r>
            <a:r>
              <a:rPr lang="ro-RO" sz="1600" dirty="0" err="1">
                <a:latin typeface="Times New Roman" panose="02020603050405020304" pitchFamily="18" charset="0"/>
                <a:cs typeface="Times New Roman" panose="02020603050405020304" pitchFamily="18" charset="0"/>
              </a:rPr>
              <a:t>usoare</a:t>
            </a:r>
            <a:r>
              <a:rPr lang="ro-RO" sz="1600" dirty="0">
                <a:latin typeface="Times New Roman" panose="02020603050405020304" pitchFamily="18" charset="0"/>
                <a:cs typeface="Times New Roman" panose="02020603050405020304" pitchFamily="18" charset="0"/>
              </a:rPr>
              <a:t> si simplu de manevrat, oferindu-le copiilor libertatea de manipulare si </a:t>
            </a:r>
            <a:r>
              <a:rPr lang="ro-RO" sz="1600" dirty="0" err="1">
                <a:latin typeface="Times New Roman" panose="02020603050405020304" pitchFamily="18" charset="0"/>
                <a:cs typeface="Times New Roman" panose="02020603050405020304" pitchFamily="18" charset="0"/>
              </a:rPr>
              <a:t>miscare</a:t>
            </a:r>
            <a:r>
              <a:rPr lang="ro-RO" sz="1600" dirty="0">
                <a:latin typeface="Times New Roman" panose="02020603050405020304" pitchFamily="18" charset="0"/>
                <a:cs typeface="Times New Roman" panose="02020603050405020304" pitchFamily="18" charset="0"/>
              </a:rPr>
              <a:t> in </a:t>
            </a:r>
            <a:r>
              <a:rPr lang="ro-RO" sz="1600" dirty="0" err="1">
                <a:latin typeface="Times New Roman" panose="02020603050405020304" pitchFamily="18" charset="0"/>
                <a:cs typeface="Times New Roman" panose="02020603050405020304" pitchFamily="18" charset="0"/>
              </a:rPr>
              <a:t>spatiu</a:t>
            </a:r>
            <a:r>
              <a:rPr lang="ro-RO" sz="16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56084794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69556" y="1503363"/>
            <a:ext cx="10539242" cy="1754326"/>
          </a:xfrm>
          <a:prstGeom prst="rect">
            <a:avLst/>
          </a:prstGeom>
          <a:solidFill>
            <a:schemeClr val="accent4">
              <a:alpha val="5000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just"/>
            <a:r>
              <a:rPr lang="en-US" dirty="0" smtClean="0"/>
              <a:t>	</a:t>
            </a:r>
            <a:r>
              <a:rPr lang="ro-RO" dirty="0" smtClean="0">
                <a:solidFill>
                  <a:schemeClr val="tx1"/>
                </a:solidFill>
                <a:latin typeface="Times New Roman" panose="02020603050405020304" pitchFamily="18" charset="0"/>
                <a:cs typeface="Times New Roman" panose="02020603050405020304" pitchFamily="18" charset="0"/>
              </a:rPr>
              <a:t>Educaţia modernă trebuie să patrundă şi în familie şi să creeze acolo, nu numai un copil nou, ci şi ta</a:t>
            </a:r>
            <a:r>
              <a:rPr lang="en-US" dirty="0" smtClean="0">
                <a:solidFill>
                  <a:schemeClr val="tx1"/>
                </a:solidFill>
                <a:latin typeface="Times New Roman" panose="02020603050405020304" pitchFamily="18" charset="0"/>
                <a:cs typeface="Times New Roman" panose="02020603050405020304" pitchFamily="18" charset="0"/>
              </a:rPr>
              <a:t>ţ</a:t>
            </a:r>
            <a:r>
              <a:rPr lang="ro-RO" dirty="0" smtClean="0">
                <a:solidFill>
                  <a:schemeClr val="tx1"/>
                </a:solidFill>
                <a:latin typeface="Times New Roman" panose="02020603050405020304" pitchFamily="18" charset="0"/>
                <a:cs typeface="Times New Roman" panose="02020603050405020304" pitchFamily="18" charset="0"/>
              </a:rPr>
              <a:t>i şi mame noi. Până în acel moment, grija principală a părinţilor era să îndrepte greşelile copiilor, învăţându-i ceea ce li se părea lor că este bine şi drept, în primul rând prin exemplul personal, apoi cu sfaturi bune şi îndemnuri şi dacă acestea nu erau suficiente, cu pedepse şi ţipete. Părinţii trebuiau dintr-odată să devină modele de perfecţiune pentru copiii lor. Părinţilor le revine misiunea de a-şi educa copiii cu o autoritate conştientă, de a le corija defectele prin intermediul exemplului convingător al perfecţiunii lor.</a:t>
            </a:r>
          </a:p>
        </p:txBody>
      </p:sp>
      <p:sp>
        <p:nvSpPr>
          <p:cNvPr id="4" name="Rectangle 3"/>
          <p:cNvSpPr/>
          <p:nvPr/>
        </p:nvSpPr>
        <p:spPr>
          <a:xfrm>
            <a:off x="1357461" y="940166"/>
            <a:ext cx="2905539"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EDUCAȚIA ÎN FAMILIE: </a:t>
            </a:r>
            <a:endParaRPr lang="ro-RO"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663619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31838" y="1255390"/>
            <a:ext cx="10841038" cy="4893647"/>
          </a:xfrm>
          <a:prstGeom prst="rect">
            <a:avLst/>
          </a:prstGeom>
          <a:solidFill>
            <a:schemeClr val="accent4">
              <a:alpha val="50000"/>
            </a:schemeClr>
          </a:solidFill>
          <a:ln w="57150">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just"/>
            <a:r>
              <a:rPr lang="en-US" dirty="0" smtClean="0">
                <a:latin typeface="Times New Roman" panose="02020603050405020304" pitchFamily="18" charset="0"/>
                <a:cs typeface="Times New Roman" panose="02020603050405020304" pitchFamily="18" charset="0"/>
              </a:rPr>
              <a:t>	</a:t>
            </a:r>
            <a:r>
              <a:rPr lang="ro-RO" b="1" dirty="0" smtClean="0">
                <a:solidFill>
                  <a:schemeClr val="tx1"/>
                </a:solidFill>
                <a:latin typeface="Times New Roman" panose="02020603050405020304" pitchFamily="18" charset="0"/>
                <a:cs typeface="Times New Roman" panose="02020603050405020304" pitchFamily="18" charset="0"/>
              </a:rPr>
              <a:t>În sistemul Montessori nu este folosit sistemul de notare, cu note sau calificative. </a:t>
            </a:r>
          </a:p>
          <a:p>
            <a:pPr marL="285750" indent="-285750" algn="just">
              <a:buFont typeface="Wingdings" panose="05000000000000000000" pitchFamily="2" charset="2"/>
              <a:buChar char="Ø"/>
            </a:pPr>
            <a:r>
              <a:rPr lang="ro-RO" sz="1600" dirty="0" smtClean="0">
                <a:solidFill>
                  <a:schemeClr val="tx1"/>
                </a:solidFill>
                <a:latin typeface="Times New Roman" panose="02020603050405020304" pitchFamily="18" charset="0"/>
                <a:cs typeface="Times New Roman" panose="02020603050405020304" pitchFamily="18" charset="0"/>
              </a:rPr>
              <a:t>Este considerat că o notă dată de un profesor prin judecata sa asupra unui test nu reflectă nivelul de dezvoltare al copilului.</a:t>
            </a:r>
          </a:p>
          <a:p>
            <a:pPr marL="285750" indent="-285750" algn="just">
              <a:buFont typeface="Wingdings" panose="05000000000000000000" pitchFamily="2" charset="2"/>
              <a:buChar char="Ø"/>
            </a:pPr>
            <a:r>
              <a:rPr lang="ro-RO" sz="1600" dirty="0" smtClean="0">
                <a:solidFill>
                  <a:schemeClr val="tx1"/>
                </a:solidFill>
                <a:latin typeface="Times New Roman" panose="02020603050405020304" pitchFamily="18" charset="0"/>
                <a:cs typeface="Times New Roman" panose="02020603050405020304" pitchFamily="18" charset="0"/>
              </a:rPr>
              <a:t> Reduce stresul pus uneori asupra copiilor de către părinţi. Expectanţele acestora la note cât mai mari şi compararea lor cu a celor din jurul lor poate pune un stres major asupra copiilor, poate genera invidii şi sentimente negative. </a:t>
            </a:r>
          </a:p>
          <a:p>
            <a:pPr marL="285750" indent="-285750" algn="just">
              <a:buFont typeface="Wingdings" panose="05000000000000000000" pitchFamily="2" charset="2"/>
              <a:buChar char="Ø"/>
            </a:pPr>
            <a:r>
              <a:rPr lang="ro-RO" sz="1600" dirty="0" smtClean="0">
                <a:solidFill>
                  <a:schemeClr val="tx1"/>
                </a:solidFill>
                <a:latin typeface="Times New Roman" panose="02020603050405020304" pitchFamily="18" charset="0"/>
                <a:cs typeface="Times New Roman" panose="02020603050405020304" pitchFamily="18" charset="0"/>
              </a:rPr>
              <a:t>Pentru a mulţumi părinţii, copiii pot începe să „vâneze” notele mari la teste şi evaluări fără a fi direct interesaţi în cunoştinţele care ar trebui achiziţionate şi astfel uitate la scurt timp după evaluare. În sistemul montessorian acest fenomen nu se întâmplă deoarece ei învaţă din motivaţie intrinsecă. </a:t>
            </a:r>
          </a:p>
          <a:p>
            <a:pPr algn="just"/>
            <a:endParaRPr lang="ro-RO" sz="1600" dirty="0" smtClean="0">
              <a:solidFill>
                <a:schemeClr val="tx1"/>
              </a:solidFill>
              <a:latin typeface="Times New Roman" panose="02020603050405020304" pitchFamily="18" charset="0"/>
              <a:cs typeface="Times New Roman" panose="02020603050405020304" pitchFamily="18" charset="0"/>
            </a:endParaRPr>
          </a:p>
          <a:p>
            <a:pPr algn="just"/>
            <a:r>
              <a:rPr lang="ro-RO" sz="1600" dirty="0">
                <a:solidFill>
                  <a:schemeClr val="tx1"/>
                </a:solidFill>
                <a:latin typeface="Times New Roman" panose="02020603050405020304" pitchFamily="18" charset="0"/>
                <a:cs typeface="Times New Roman" panose="02020603050405020304" pitchFamily="18" charset="0"/>
              </a:rPr>
              <a:t> </a:t>
            </a:r>
            <a:r>
              <a:rPr lang="ro-RO" sz="1600" dirty="0" smtClean="0">
                <a:solidFill>
                  <a:schemeClr val="tx1"/>
                </a:solidFill>
                <a:latin typeface="Times New Roman" panose="02020603050405020304" pitchFamily="18" charset="0"/>
                <a:cs typeface="Times New Roman" panose="02020603050405020304" pitchFamily="18" charset="0"/>
              </a:rPr>
              <a:t>              </a:t>
            </a:r>
            <a:r>
              <a:rPr lang="ro-RO" b="1" dirty="0" smtClean="0">
                <a:solidFill>
                  <a:schemeClr val="tx1"/>
                </a:solidFill>
                <a:latin typeface="Times New Roman" panose="02020603050405020304" pitchFamily="18" charset="0"/>
                <a:cs typeface="Times New Roman" panose="02020603050405020304" pitchFamily="18" charset="0"/>
              </a:rPr>
              <a:t>Apare competitivitatea şi în şcolile Montessori, dar aceasta este iniţiată de elevi.</a:t>
            </a:r>
          </a:p>
          <a:p>
            <a:pPr marL="285750" indent="-285750" algn="just">
              <a:buFont typeface="Wingdings" panose="05000000000000000000" pitchFamily="2" charset="2"/>
              <a:buChar char="Ø"/>
            </a:pPr>
            <a:r>
              <a:rPr lang="ro-RO" sz="1600" dirty="0" smtClean="0">
                <a:solidFill>
                  <a:schemeClr val="tx1"/>
                </a:solidFill>
                <a:latin typeface="Times New Roman" panose="02020603050405020304" pitchFamily="18" charset="0"/>
                <a:cs typeface="Times New Roman" panose="02020603050405020304" pitchFamily="18" charset="0"/>
              </a:rPr>
              <a:t> Ei sunt uneori dornici să participe la competiţii sportive, concursuri de cultură generală sau în alte domenii, dar spiritul este mai mult unul de cooperare şi de încurajare reciprocă. </a:t>
            </a:r>
          </a:p>
          <a:p>
            <a:pPr marL="285750" indent="-285750" algn="just">
              <a:buFont typeface="Wingdings" panose="05000000000000000000" pitchFamily="2" charset="2"/>
              <a:buChar char="Ø"/>
            </a:pPr>
            <a:r>
              <a:rPr lang="ro-RO" sz="1600" dirty="0" smtClean="0">
                <a:solidFill>
                  <a:schemeClr val="tx1"/>
                </a:solidFill>
                <a:latin typeface="Times New Roman" panose="02020603050405020304" pitchFamily="18" charset="0"/>
                <a:cs typeface="Times New Roman" panose="02020603050405020304" pitchFamily="18" charset="0"/>
              </a:rPr>
              <a:t>Copiii sunt evaluaţi formativ de către cadrele didactice, pot participa şi la teste naţionale sau la nivel de clasă, dar rezultatele acestor teste nu sunt folosite pentru ierarhizare ci ca un instrument pentru cadrul didactic spre a dezvolta planuri de lecţie individuale şi pentru a permite elevilor să-și îmbunătăţească anumite aptitudini </a:t>
            </a:r>
            <a:r>
              <a:rPr lang="en-US" sz="1600" dirty="0">
                <a:solidFill>
                  <a:schemeClr val="tx1"/>
                </a:solidFill>
                <a:latin typeface="Times New Roman" panose="02020603050405020304" pitchFamily="18" charset="0"/>
                <a:cs typeface="Times New Roman" panose="02020603050405020304" pitchFamily="18" charset="0"/>
              </a:rPr>
              <a:t>ş</a:t>
            </a:r>
            <a:r>
              <a:rPr lang="ro-RO" sz="1600" dirty="0" smtClean="0">
                <a:solidFill>
                  <a:schemeClr val="tx1"/>
                </a:solidFill>
                <a:latin typeface="Times New Roman" panose="02020603050405020304" pitchFamily="18" charset="0"/>
                <a:cs typeface="Times New Roman" panose="02020603050405020304" pitchFamily="18" charset="0"/>
              </a:rPr>
              <a:t>i deprinderi. </a:t>
            </a:r>
          </a:p>
          <a:p>
            <a:pPr algn="just"/>
            <a:r>
              <a:rPr lang="en-US" sz="1600" dirty="0">
                <a:solidFill>
                  <a:schemeClr val="tx1"/>
                </a:solidFill>
                <a:latin typeface="Times New Roman" panose="02020603050405020304" pitchFamily="18" charset="0"/>
                <a:cs typeface="Times New Roman" panose="02020603050405020304" pitchFamily="18" charset="0"/>
              </a:rPr>
              <a:t>	</a:t>
            </a:r>
            <a:endParaRPr lang="ro-RO" sz="1600" dirty="0" smtClean="0">
              <a:solidFill>
                <a:schemeClr val="tx1"/>
              </a:solidFill>
              <a:latin typeface="Times New Roman" panose="02020603050405020304" pitchFamily="18" charset="0"/>
              <a:cs typeface="Times New Roman" panose="02020603050405020304" pitchFamily="18" charset="0"/>
            </a:endParaRPr>
          </a:p>
          <a:p>
            <a:pPr algn="just"/>
            <a:r>
              <a:rPr lang="ro-RO" b="1" dirty="0" smtClean="0">
                <a:solidFill>
                  <a:schemeClr val="tx1"/>
                </a:solidFill>
                <a:latin typeface="Times New Roman" panose="02020603050405020304" pitchFamily="18" charset="0"/>
                <a:cs typeface="Times New Roman" panose="02020603050405020304" pitchFamily="18" charset="0"/>
              </a:rPr>
              <a:t>           În ceea ce priveste stimularea</a:t>
            </a:r>
            <a:r>
              <a:rPr lang="en-US" b="1" dirty="0" smtClean="0">
                <a:solidFill>
                  <a:schemeClr val="tx1"/>
                </a:solidFill>
                <a:latin typeface="Times New Roman" panose="02020603050405020304" pitchFamily="18" charset="0"/>
                <a:cs typeface="Times New Roman" panose="02020603050405020304" pitchFamily="18" charset="0"/>
              </a:rPr>
              <a:t>, </a:t>
            </a:r>
            <a:r>
              <a:rPr lang="en-US" b="1" dirty="0">
                <a:solidFill>
                  <a:schemeClr val="tx1"/>
                </a:solidFill>
                <a:latin typeface="Times New Roman" panose="02020603050405020304" pitchFamily="18" charset="0"/>
                <a:cs typeface="Times New Roman" panose="02020603050405020304" pitchFamily="18" charset="0"/>
              </a:rPr>
              <a:t>p</a:t>
            </a:r>
            <a:r>
              <a:rPr lang="ro-RO" b="1" dirty="0" smtClean="0">
                <a:solidFill>
                  <a:schemeClr val="tx1"/>
                </a:solidFill>
                <a:latin typeface="Times New Roman" panose="02020603050405020304" pitchFamily="18" charset="0"/>
                <a:cs typeface="Times New Roman" panose="02020603050405020304" pitchFamily="18" charset="0"/>
              </a:rPr>
              <a:t>edagogul Montessori nu pedepsete niciodată copiii, dar nici nu le oferă recompense. </a:t>
            </a:r>
          </a:p>
          <a:p>
            <a:pPr marL="285750" indent="-285750" algn="just">
              <a:buFont typeface="Wingdings" panose="05000000000000000000" pitchFamily="2" charset="2"/>
              <a:buChar char="Ø"/>
            </a:pPr>
            <a:r>
              <a:rPr lang="ro-RO" sz="1600" dirty="0" smtClean="0">
                <a:solidFill>
                  <a:schemeClr val="tx1"/>
                </a:solidFill>
                <a:latin typeface="Times New Roman" panose="02020603050405020304" pitchFamily="18" charset="0"/>
                <a:cs typeface="Times New Roman" panose="02020603050405020304" pitchFamily="18" charset="0"/>
              </a:rPr>
              <a:t>E</a:t>
            </a:r>
            <a:r>
              <a:rPr lang="en-US" sz="1600" dirty="0" smtClean="0">
                <a:solidFill>
                  <a:schemeClr val="tx1"/>
                </a:solidFill>
                <a:latin typeface="Times New Roman" panose="02020603050405020304" pitchFamily="18" charset="0"/>
                <a:cs typeface="Times New Roman" panose="02020603050405020304" pitchFamily="18" charset="0"/>
              </a:rPr>
              <a:t>a</a:t>
            </a:r>
            <a:r>
              <a:rPr lang="ro-RO" sz="1600" dirty="0" smtClean="0">
                <a:solidFill>
                  <a:schemeClr val="tx1"/>
                </a:solidFill>
                <a:latin typeface="Times New Roman" panose="02020603050405020304" pitchFamily="18" charset="0"/>
                <a:cs typeface="Times New Roman" panose="02020603050405020304" pitchFamily="18" charset="0"/>
              </a:rPr>
              <a:t> consideră că singura recompensă de care are nevoie un copil este cea provenită din multumirea de sine, din fapul că a realizat un lucru bun si corect, bazandu-se pe propriile lui puteri.</a:t>
            </a:r>
            <a:r>
              <a:rPr lang="en-US" sz="1400" dirty="0" smtClean="0">
                <a:solidFill>
                  <a:schemeClr val="tx1"/>
                </a:solidFill>
                <a:latin typeface="Times New Roman" panose="02020603050405020304" pitchFamily="18" charset="0"/>
                <a:cs typeface="Times New Roman" panose="02020603050405020304" pitchFamily="18" charset="0"/>
              </a:rPr>
              <a:t>	</a:t>
            </a:r>
            <a:endParaRPr lang="ro-RO" sz="1400" dirty="0">
              <a:solidFill>
                <a:schemeClr val="tx1"/>
              </a:solidFill>
              <a:latin typeface="Times New Roman" panose="02020603050405020304" pitchFamily="18" charset="0"/>
              <a:cs typeface="Times New Roman" panose="02020603050405020304" pitchFamily="18" charset="0"/>
            </a:endParaRPr>
          </a:p>
        </p:txBody>
      </p:sp>
      <p:sp>
        <p:nvSpPr>
          <p:cNvPr id="4" name="Rectangle 3"/>
          <p:cNvSpPr/>
          <p:nvPr/>
        </p:nvSpPr>
        <p:spPr>
          <a:xfrm>
            <a:off x="1271208" y="614595"/>
            <a:ext cx="6278450"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EVALUAREA – SISTEM DE RECOMPENSE ȘI PEDEPSE: </a:t>
            </a:r>
            <a:endParaRPr lang="ro-RO"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2341112"/>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26536" y="1240607"/>
            <a:ext cx="1653018" cy="369332"/>
          </a:xfrm>
          <a:prstGeom prst="rect">
            <a:avLst/>
          </a:prstGeom>
        </p:spPr>
        <p:txBody>
          <a:bodyPr wrap="none">
            <a:spAutoFit/>
          </a:bodyPr>
          <a:lstStyle/>
          <a:p>
            <a:pPr algn="ctr"/>
            <a:r>
              <a:rPr lang="ro-RO" b="1" u="sng" dirty="0" smtClean="0">
                <a:latin typeface="Times New Roman" panose="02020603050405020304" pitchFamily="18" charset="0"/>
                <a:cs typeface="Times New Roman" panose="02020603050405020304" pitchFamily="18" charset="0"/>
              </a:rPr>
              <a:t>CONCLUZII: </a:t>
            </a:r>
            <a:endParaRPr lang="ro-RO" b="1" u="sng" dirty="0">
              <a:latin typeface="Times New Roman" panose="02020603050405020304" pitchFamily="18" charset="0"/>
              <a:cs typeface="Times New Roman" panose="02020603050405020304" pitchFamily="18" charset="0"/>
            </a:endParaRPr>
          </a:p>
        </p:txBody>
      </p:sp>
      <p:sp>
        <p:nvSpPr>
          <p:cNvPr id="4" name="Google Shape;368;p49"/>
          <p:cNvSpPr txBox="1">
            <a:spLocks/>
          </p:cNvSpPr>
          <p:nvPr/>
        </p:nvSpPr>
        <p:spPr>
          <a:xfrm>
            <a:off x="604911" y="2224393"/>
            <a:ext cx="11226019" cy="1798968"/>
          </a:xfrm>
          <a:prstGeom prst="rect">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t" anchorCtr="0">
            <a:noAutofit/>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marL="285750" indent="-285750" algn="just">
              <a:lnSpc>
                <a:spcPct val="100000"/>
              </a:lnSpc>
              <a:spcBef>
                <a:spcPts val="0"/>
              </a:spcBef>
              <a:buSzPts val="1800"/>
              <a:buFont typeface="Wingdings" panose="05000000000000000000" pitchFamily="2" charset="2"/>
              <a:buChar char="Ø"/>
            </a:pPr>
            <a:r>
              <a:rPr lang="ro-RO" sz="1600" cap="none" dirty="0" smtClean="0">
                <a:latin typeface="Times New Roman" panose="02020603050405020304" pitchFamily="18" charset="0"/>
                <a:cs typeface="Times New Roman" panose="02020603050405020304" pitchFamily="18" charset="0"/>
              </a:rPr>
              <a:t>Concepția</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montessoriana</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susține</a:t>
            </a:r>
            <a:r>
              <a:rPr lang="en-GB" sz="1600" cap="none" dirty="0" smtClean="0">
                <a:latin typeface="Times New Roman" panose="02020603050405020304" pitchFamily="18" charset="0"/>
                <a:cs typeface="Times New Roman" panose="02020603050405020304" pitchFamily="18" charset="0"/>
              </a:rPr>
              <a:t> – ca </a:t>
            </a:r>
            <a:r>
              <a:rPr lang="en-GB" sz="1600" cap="none" dirty="0" err="1" smtClean="0">
                <a:latin typeface="Times New Roman" panose="02020603050405020304" pitchFamily="18" charset="0"/>
                <a:cs typeface="Times New Roman" panose="02020603050405020304" pitchFamily="18" charset="0"/>
              </a:rPr>
              <a:t>și</a:t>
            </a:r>
            <a:r>
              <a:rPr lang="en-GB" sz="1600" cap="none" dirty="0" smtClean="0">
                <a:latin typeface="Times New Roman" panose="02020603050405020304" pitchFamily="18" charset="0"/>
                <a:cs typeface="Times New Roman" panose="02020603050405020304" pitchFamily="18" charset="0"/>
              </a:rPr>
              <a:t> J.J </a:t>
            </a:r>
            <a:r>
              <a:rPr lang="en-GB" sz="1600" cap="none" dirty="0" err="1" smtClean="0">
                <a:latin typeface="Times New Roman" panose="02020603050405020304" pitchFamily="18" charset="0"/>
                <a:cs typeface="Times New Roman" panose="02020603050405020304" pitchFamily="18" charset="0"/>
              </a:rPr>
              <a:t>rousseau</a:t>
            </a:r>
            <a:r>
              <a:rPr lang="en-GB" sz="1600" cap="none" dirty="0" smtClean="0">
                <a:latin typeface="Times New Roman" panose="02020603050405020304" pitchFamily="18" charset="0"/>
                <a:cs typeface="Times New Roman" panose="02020603050405020304" pitchFamily="18" charset="0"/>
              </a:rPr>
              <a:t> – „</a:t>
            </a:r>
            <a:r>
              <a:rPr lang="en-GB" sz="1600" cap="none" dirty="0" err="1" smtClean="0">
                <a:latin typeface="Times New Roman" panose="02020603050405020304" pitchFamily="18" charset="0"/>
                <a:cs typeface="Times New Roman" panose="02020603050405020304" pitchFamily="18" charset="0"/>
              </a:rPr>
              <a:t>puritatea</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copilului</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și</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educația</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liberă</a:t>
            </a:r>
            <a:r>
              <a:rPr lang="ro-RO" sz="1600" cap="none" dirty="0" smtClean="0">
                <a:latin typeface="Times New Roman" panose="02020603050405020304" pitchFamily="18" charset="0"/>
                <a:cs typeface="Times New Roman" panose="02020603050405020304" pitchFamily="18" charset="0"/>
              </a:rPr>
              <a:t>;</a:t>
            </a:r>
          </a:p>
          <a:p>
            <a:pPr marL="285750" indent="-285750" algn="just">
              <a:lnSpc>
                <a:spcPct val="100000"/>
              </a:lnSpc>
              <a:spcBef>
                <a:spcPts val="0"/>
              </a:spcBef>
              <a:buSzPts val="1800"/>
              <a:buFont typeface="Wingdings" panose="05000000000000000000" pitchFamily="2" charset="2"/>
              <a:buChar char="Ø"/>
            </a:pPr>
            <a:r>
              <a:rPr lang="ro-RO" sz="1600" cap="none" dirty="0" smtClean="0">
                <a:latin typeface="Times New Roman" panose="02020603050405020304" pitchFamily="18" charset="0"/>
                <a:cs typeface="Times New Roman" panose="02020603050405020304" pitchFamily="18" charset="0"/>
              </a:rPr>
              <a:t>Pruncul, </a:t>
            </a:r>
            <a:r>
              <a:rPr lang="en-GB" sz="1600" cap="none" dirty="0" smtClean="0">
                <a:latin typeface="Times New Roman" panose="02020603050405020304" pitchFamily="18" charset="0"/>
                <a:cs typeface="Times New Roman" panose="02020603050405020304" pitchFamily="18" charset="0"/>
              </a:rPr>
              <a:t>la </a:t>
            </a:r>
            <a:r>
              <a:rPr lang="en-GB" sz="1600" cap="none" dirty="0" err="1" smtClean="0">
                <a:latin typeface="Times New Roman" panose="02020603050405020304" pitchFamily="18" charset="0"/>
                <a:cs typeface="Times New Roman" panose="02020603050405020304" pitchFamily="18" charset="0"/>
              </a:rPr>
              <a:t>naștere</a:t>
            </a:r>
            <a:r>
              <a:rPr lang="en-GB" sz="1600" cap="none" dirty="0" smtClean="0">
                <a:latin typeface="Times New Roman" panose="02020603050405020304" pitchFamily="18" charset="0"/>
                <a:cs typeface="Times New Roman" panose="02020603050405020304" pitchFamily="18" charset="0"/>
              </a:rPr>
              <a:t>, nu </a:t>
            </a:r>
            <a:r>
              <a:rPr lang="en-GB" sz="1600" cap="none" dirty="0" err="1" smtClean="0">
                <a:latin typeface="Times New Roman" panose="02020603050405020304" pitchFamily="18" charset="0"/>
                <a:cs typeface="Times New Roman" panose="02020603050405020304" pitchFamily="18" charset="0"/>
              </a:rPr>
              <a:t>este</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nici</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pur</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dar</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nici</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rău</a:t>
            </a:r>
            <a:r>
              <a:rPr lang="en-GB" sz="1600" cap="none" dirty="0" smtClean="0">
                <a:latin typeface="Times New Roman" panose="02020603050405020304" pitchFamily="18" charset="0"/>
                <a:cs typeface="Times New Roman" panose="02020603050405020304" pitchFamily="18" charset="0"/>
              </a:rPr>
              <a:t>”, ci </a:t>
            </a:r>
            <a:r>
              <a:rPr lang="ro-RO" sz="1600" cap="none" dirty="0" smtClean="0">
                <a:latin typeface="Times New Roman" panose="02020603050405020304" pitchFamily="18" charset="0"/>
                <a:cs typeface="Times New Roman" panose="02020603050405020304" pitchFamily="18" charset="0"/>
              </a:rPr>
              <a:t>se află pur și simplu la</a:t>
            </a:r>
            <a:r>
              <a:rPr lang="en-GB" sz="1600" cap="none" dirty="0" smtClean="0">
                <a:latin typeface="Times New Roman" panose="02020603050405020304" pitchFamily="18" charset="0"/>
                <a:cs typeface="Times New Roman" panose="02020603050405020304" pitchFamily="18" charset="0"/>
              </a:rPr>
              <a:t> un </a:t>
            </a:r>
            <a:r>
              <a:rPr lang="en-GB" sz="1600" cap="none" dirty="0" err="1" smtClean="0">
                <a:latin typeface="Times New Roman" panose="02020603050405020304" pitchFamily="18" charset="0"/>
                <a:cs typeface="Times New Roman" panose="02020603050405020304" pitchFamily="18" charset="0"/>
              </a:rPr>
              <a:t>punct</a:t>
            </a:r>
            <a:r>
              <a:rPr lang="en-GB" sz="1600" cap="none" dirty="0" smtClean="0">
                <a:latin typeface="Times New Roman" panose="02020603050405020304" pitchFamily="18" charset="0"/>
                <a:cs typeface="Times New Roman" panose="02020603050405020304" pitchFamily="18" charset="0"/>
              </a:rPr>
              <a:t> „zero”, </a:t>
            </a:r>
            <a:r>
              <a:rPr lang="en-GB" sz="1600" cap="none" dirty="0" err="1" smtClean="0">
                <a:latin typeface="Times New Roman" panose="02020603050405020304" pitchFamily="18" charset="0"/>
                <a:cs typeface="Times New Roman" panose="02020603050405020304" pitchFamily="18" charset="0"/>
              </a:rPr>
              <a:t>adică</a:t>
            </a:r>
            <a:r>
              <a:rPr lang="en-GB" sz="1600" cap="none" dirty="0" smtClean="0">
                <a:latin typeface="Times New Roman" panose="02020603050405020304" pitchFamily="18" charset="0"/>
                <a:cs typeface="Times New Roman" panose="02020603050405020304" pitchFamily="18" charset="0"/>
              </a:rPr>
              <a:t> nu </a:t>
            </a:r>
            <a:r>
              <a:rPr lang="en-GB" sz="1600" cap="none" dirty="0" err="1" smtClean="0">
                <a:latin typeface="Times New Roman" panose="02020603050405020304" pitchFamily="18" charset="0"/>
                <a:cs typeface="Times New Roman" panose="02020603050405020304" pitchFamily="18" charset="0"/>
              </a:rPr>
              <a:t>este</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încă</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nimic</a:t>
            </a:r>
            <a:r>
              <a:rPr lang="en-GB" sz="1600" cap="none" dirty="0" smtClean="0">
                <a:latin typeface="Times New Roman" panose="02020603050405020304" pitchFamily="18" charset="0"/>
                <a:cs typeface="Times New Roman" panose="02020603050405020304" pitchFamily="18" charset="0"/>
              </a:rPr>
              <a:t>. Dar </a:t>
            </a:r>
            <a:r>
              <a:rPr lang="en-GB" sz="1600" cap="none" dirty="0" err="1" smtClean="0">
                <a:latin typeface="Times New Roman" panose="02020603050405020304" pitchFamily="18" charset="0"/>
                <a:cs typeface="Times New Roman" panose="02020603050405020304" pitchFamily="18" charset="0"/>
              </a:rPr>
              <a:t>în</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acest</a:t>
            </a:r>
            <a:r>
              <a:rPr lang="en-GB" sz="1600" cap="none" dirty="0" smtClean="0">
                <a:latin typeface="Times New Roman" panose="02020603050405020304" pitchFamily="18" charset="0"/>
                <a:cs typeface="Times New Roman" panose="02020603050405020304" pitchFamily="18" charset="0"/>
              </a:rPr>
              <a:t> „zero”, </a:t>
            </a:r>
            <a:r>
              <a:rPr lang="en-GB" sz="1600" cap="none" dirty="0" err="1" smtClean="0">
                <a:latin typeface="Times New Roman" panose="02020603050405020304" pitchFamily="18" charset="0"/>
                <a:cs typeface="Times New Roman" panose="02020603050405020304" pitchFamily="18" charset="0"/>
              </a:rPr>
              <a:t>în</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acest</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nimic</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existență</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în</a:t>
            </a:r>
            <a:r>
              <a:rPr lang="en-GB" sz="1600" cap="none" dirty="0" smtClean="0">
                <a:latin typeface="Times New Roman" panose="02020603050405020304" pitchFamily="18" charset="0"/>
                <a:cs typeface="Times New Roman" panose="02020603050405020304" pitchFamily="18" charset="0"/>
              </a:rPr>
              <a:t> act</a:t>
            </a:r>
            <a:r>
              <a:rPr lang="ro-RO" sz="1600" cap="none" dirty="0" smtClean="0">
                <a:latin typeface="Times New Roman" panose="02020603050405020304" pitchFamily="18" charset="0"/>
                <a:cs typeface="Times New Roman" panose="02020603050405020304" pitchFamily="18" charset="0"/>
              </a:rPr>
              <a:t> este </a:t>
            </a:r>
            <a:r>
              <a:rPr lang="en-GB" sz="1600" cap="none" dirty="0" smtClean="0">
                <a:latin typeface="Times New Roman" panose="02020603050405020304" pitchFamily="18" charset="0"/>
                <a:cs typeface="Times New Roman" panose="02020603050405020304" pitchFamily="18" charset="0"/>
              </a:rPr>
              <a:t>vie, </a:t>
            </a:r>
            <a:r>
              <a:rPr lang="en-GB" sz="1600" cap="none" dirty="0" err="1" smtClean="0">
                <a:latin typeface="Times New Roman" panose="02020603050405020304" pitchFamily="18" charset="0"/>
                <a:cs typeface="Times New Roman" panose="02020603050405020304" pitchFamily="18" charset="0"/>
              </a:rPr>
              <a:t>în</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maximă</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concentrare</a:t>
            </a:r>
            <a:r>
              <a:rPr lang="ro-RO"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În</a:t>
            </a:r>
            <a:r>
              <a:rPr lang="en-GB" sz="1600" cap="none" dirty="0" smtClean="0">
                <a:latin typeface="Times New Roman" panose="02020603050405020304" pitchFamily="18" charset="0"/>
                <a:cs typeface="Times New Roman" panose="02020603050405020304" pitchFamily="18" charset="0"/>
              </a:rPr>
              <a:t> el </a:t>
            </a:r>
            <a:r>
              <a:rPr lang="en-GB" sz="1600" cap="none" dirty="0" err="1" smtClean="0">
                <a:latin typeface="Times New Roman" panose="02020603050405020304" pitchFamily="18" charset="0"/>
                <a:cs typeface="Times New Roman" panose="02020603050405020304" pitchFamily="18" charset="0"/>
              </a:rPr>
              <a:t>converg</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energii</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nebănuite</a:t>
            </a:r>
            <a:r>
              <a:rPr lang="en-GB" sz="1600" cap="none" dirty="0" smtClean="0">
                <a:latin typeface="Times New Roman" panose="02020603050405020304" pitchFamily="18" charset="0"/>
                <a:cs typeface="Times New Roman" panose="02020603050405020304" pitchFamily="18" charset="0"/>
              </a:rPr>
              <a:t>, ca </a:t>
            </a:r>
            <a:r>
              <a:rPr lang="en-GB" sz="1600" cap="none" dirty="0" err="1" smtClean="0">
                <a:latin typeface="Times New Roman" panose="02020603050405020304" pitchFamily="18" charset="0"/>
                <a:cs typeface="Times New Roman" panose="02020603050405020304" pitchFamily="18" charset="0"/>
              </a:rPr>
              <a:t>într</a:t>
            </a:r>
            <a:r>
              <a:rPr lang="en-GB" sz="1600" cap="none" dirty="0" smtClean="0">
                <a:latin typeface="Times New Roman" panose="02020603050405020304" pitchFamily="18" charset="0"/>
                <a:cs typeface="Times New Roman" panose="02020603050405020304" pitchFamily="18" charset="0"/>
              </a:rPr>
              <a:t>-o </a:t>
            </a:r>
            <a:r>
              <a:rPr lang="en-GB" sz="1600" cap="none" dirty="0" err="1" smtClean="0">
                <a:latin typeface="Times New Roman" panose="02020603050405020304" pitchFamily="18" charset="0"/>
                <a:cs typeface="Times New Roman" panose="02020603050405020304" pitchFamily="18" charset="0"/>
              </a:rPr>
              <a:t>rezultantă</a:t>
            </a:r>
            <a:r>
              <a:rPr lang="en-GB" sz="1600" cap="none" dirty="0" smtClean="0">
                <a:latin typeface="Times New Roman" panose="02020603050405020304" pitchFamily="18" charset="0"/>
                <a:cs typeface="Times New Roman" panose="02020603050405020304" pitchFamily="18" charset="0"/>
              </a:rPr>
              <a:t> a </a:t>
            </a:r>
            <a:r>
              <a:rPr lang="en-GB" sz="1600" cap="none" dirty="0" err="1" smtClean="0">
                <a:latin typeface="Times New Roman" panose="02020603050405020304" pitchFamily="18" charset="0"/>
                <a:cs typeface="Times New Roman" panose="02020603050405020304" pitchFamily="18" charset="0"/>
              </a:rPr>
              <a:t>paralelogramelor</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tuturor</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forțelor</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istorice</a:t>
            </a:r>
            <a:r>
              <a:rPr lang="en-GB" sz="1600" cap="none" dirty="0" smtClean="0">
                <a:latin typeface="Times New Roman" panose="02020603050405020304" pitchFamily="18" charset="0"/>
                <a:cs typeface="Times New Roman" panose="02020603050405020304" pitchFamily="18" charset="0"/>
              </a:rPr>
              <a:t> ale </a:t>
            </a:r>
            <a:r>
              <a:rPr lang="en-GB" sz="1600" cap="none" dirty="0" err="1" smtClean="0">
                <a:latin typeface="Times New Roman" panose="02020603050405020304" pitchFamily="18" charset="0"/>
                <a:cs typeface="Times New Roman" panose="02020603050405020304" pitchFamily="18" charset="0"/>
              </a:rPr>
              <a:t>genezei</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speciei</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umane</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și</a:t>
            </a:r>
            <a:r>
              <a:rPr lang="en-GB" sz="1600" cap="none" dirty="0" smtClean="0">
                <a:latin typeface="Times New Roman" panose="02020603050405020304" pitchFamily="18" charset="0"/>
                <a:cs typeface="Times New Roman" panose="02020603050405020304" pitchFamily="18" charset="0"/>
              </a:rPr>
              <a:t> ale </a:t>
            </a:r>
            <a:r>
              <a:rPr lang="en-GB" sz="1600" cap="none" dirty="0" err="1" smtClean="0">
                <a:latin typeface="Times New Roman" panose="02020603050405020304" pitchFamily="18" charset="0"/>
                <a:cs typeface="Times New Roman" panose="02020603050405020304" pitchFamily="18" charset="0"/>
              </a:rPr>
              <a:t>propriei</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ontogeneze</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pana</a:t>
            </a:r>
            <a:r>
              <a:rPr lang="en-GB" sz="1600" cap="none" dirty="0" smtClean="0">
                <a:latin typeface="Times New Roman" panose="02020603050405020304" pitchFamily="18" charset="0"/>
                <a:cs typeface="Times New Roman" panose="02020603050405020304" pitchFamily="18" charset="0"/>
              </a:rPr>
              <a:t> la </a:t>
            </a:r>
            <a:r>
              <a:rPr lang="en-GB" sz="1600" cap="none" dirty="0" err="1" smtClean="0">
                <a:latin typeface="Times New Roman" panose="02020603050405020304" pitchFamily="18" charset="0"/>
                <a:cs typeface="Times New Roman" panose="02020603050405020304" pitchFamily="18" charset="0"/>
              </a:rPr>
              <a:t>starea</a:t>
            </a:r>
            <a:r>
              <a:rPr lang="en-GB" sz="1600" cap="none" dirty="0" smtClean="0">
                <a:latin typeface="Times New Roman" panose="02020603050405020304" pitchFamily="18" charset="0"/>
                <a:cs typeface="Times New Roman" panose="02020603050405020304" pitchFamily="18" charset="0"/>
              </a:rPr>
              <a:t> de </a:t>
            </a:r>
            <a:r>
              <a:rPr lang="en-GB" sz="1600" cap="none" dirty="0" err="1" smtClean="0">
                <a:latin typeface="Times New Roman" panose="02020603050405020304" pitchFamily="18" charset="0"/>
                <a:cs typeface="Times New Roman" panose="02020603050405020304" pitchFamily="18" charset="0"/>
              </a:rPr>
              <a:t>nou-nascut</a:t>
            </a:r>
            <a:endParaRPr lang="ro-RO" sz="1600" cap="none" dirty="0" smtClean="0">
              <a:latin typeface="Times New Roman" panose="02020603050405020304" pitchFamily="18" charset="0"/>
              <a:cs typeface="Times New Roman" panose="02020603050405020304" pitchFamily="18" charset="0"/>
            </a:endParaRPr>
          </a:p>
          <a:p>
            <a:pPr marL="285750" indent="-285750" algn="just">
              <a:lnSpc>
                <a:spcPct val="100000"/>
              </a:lnSpc>
              <a:spcBef>
                <a:spcPts val="0"/>
              </a:spcBef>
              <a:buSzPts val="1800"/>
              <a:buFont typeface="Wingdings" panose="05000000000000000000" pitchFamily="2" charset="2"/>
              <a:buChar char="Ø"/>
            </a:pPr>
            <a:r>
              <a:rPr lang="en-GB" sz="1600" cap="none" dirty="0" smtClean="0">
                <a:latin typeface="Times New Roman" panose="02020603050405020304" pitchFamily="18" charset="0"/>
                <a:cs typeface="Times New Roman" panose="02020603050405020304" pitchFamily="18" charset="0"/>
              </a:rPr>
              <a:t>Maria </a:t>
            </a:r>
            <a:r>
              <a:rPr lang="ro-RO" sz="1600" cap="none" dirty="0">
                <a:latin typeface="Times New Roman" panose="02020603050405020304" pitchFamily="18" charset="0"/>
                <a:cs typeface="Times New Roman" panose="02020603050405020304" pitchFamily="18" charset="0"/>
              </a:rPr>
              <a:t>M</a:t>
            </a:r>
            <a:r>
              <a:rPr lang="en-GB" sz="1600" cap="none" smtClean="0">
                <a:latin typeface="Times New Roman" panose="02020603050405020304" pitchFamily="18" charset="0"/>
                <a:cs typeface="Times New Roman" panose="02020603050405020304" pitchFamily="18" charset="0"/>
              </a:rPr>
              <a:t>ontessori</a:t>
            </a:r>
            <a:r>
              <a:rPr lang="en-GB" sz="1600" cap="none" dirty="0" smtClean="0">
                <a:latin typeface="Times New Roman" panose="02020603050405020304" pitchFamily="18" charset="0"/>
                <a:cs typeface="Times New Roman" panose="02020603050405020304" pitchFamily="18" charset="0"/>
              </a:rPr>
              <a:t>, </a:t>
            </a:r>
            <a:r>
              <a:rPr lang="ro-RO" sz="1600" cap="none" dirty="0" smtClean="0">
                <a:latin typeface="Times New Roman" panose="02020603050405020304" pitchFamily="18" charset="0"/>
                <a:cs typeface="Times New Roman" panose="02020603050405020304" pitchFamily="18" charset="0"/>
              </a:rPr>
              <a:t>propune</a:t>
            </a:r>
            <a:r>
              <a:rPr lang="en-GB" sz="1600" cap="none" dirty="0" smtClean="0">
                <a:latin typeface="Times New Roman" panose="02020603050405020304" pitchFamily="18" charset="0"/>
                <a:cs typeface="Times New Roman" panose="02020603050405020304" pitchFamily="18" charset="0"/>
              </a:rPr>
              <a:t>  un set </a:t>
            </a:r>
            <a:r>
              <a:rPr lang="en-GB" sz="1600" cap="none" dirty="0" err="1" smtClean="0">
                <a:latin typeface="Times New Roman" panose="02020603050405020304" pitchFamily="18" charset="0"/>
                <a:cs typeface="Times New Roman" panose="02020603050405020304" pitchFamily="18" charset="0"/>
              </a:rPr>
              <a:t>întreg</a:t>
            </a:r>
            <a:r>
              <a:rPr lang="en-GB" sz="1600" cap="none" dirty="0" smtClean="0">
                <a:latin typeface="Times New Roman" panose="02020603050405020304" pitchFamily="18" charset="0"/>
                <a:cs typeface="Times New Roman" panose="02020603050405020304" pitchFamily="18" charset="0"/>
              </a:rPr>
              <a:t> de </a:t>
            </a:r>
            <a:r>
              <a:rPr lang="en-GB" sz="1600" cap="none" dirty="0" err="1" smtClean="0">
                <a:latin typeface="Times New Roman" panose="02020603050405020304" pitchFamily="18" charset="0"/>
                <a:cs typeface="Times New Roman" panose="02020603050405020304" pitchFamily="18" charset="0"/>
              </a:rPr>
              <a:t>metode</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și</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materiale</a:t>
            </a:r>
            <a:r>
              <a:rPr lang="en-GB" sz="1600" cap="none" dirty="0" smtClean="0">
                <a:latin typeface="Times New Roman" panose="02020603050405020304" pitchFamily="18" charset="0"/>
                <a:cs typeface="Times New Roman" panose="02020603050405020304" pitchFamily="18" charset="0"/>
              </a:rPr>
              <a:t> concrete, testate </a:t>
            </a:r>
            <a:r>
              <a:rPr lang="en-GB" sz="1600" cap="none" dirty="0" err="1" smtClean="0">
                <a:latin typeface="Times New Roman" panose="02020603050405020304" pitchFamily="18" charset="0"/>
                <a:cs typeface="Times New Roman" panose="02020603050405020304" pitchFamily="18" charset="0"/>
              </a:rPr>
              <a:t>și</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dovedite</a:t>
            </a:r>
            <a:r>
              <a:rPr lang="en-GB" sz="1600" cap="none" dirty="0" smtClean="0">
                <a:latin typeface="Times New Roman" panose="02020603050405020304" pitchFamily="18" charset="0"/>
                <a:cs typeface="Times New Roman" panose="02020603050405020304" pitchFamily="18" charset="0"/>
              </a:rPr>
              <a:t> a fi </a:t>
            </a:r>
            <a:r>
              <a:rPr lang="en-GB" sz="1600" cap="none" dirty="0" err="1" smtClean="0">
                <a:latin typeface="Times New Roman" panose="02020603050405020304" pitchFamily="18" charset="0"/>
                <a:cs typeface="Times New Roman" panose="02020603050405020304" pitchFamily="18" charset="0"/>
              </a:rPr>
              <a:t>eficiente</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atat</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în</a:t>
            </a:r>
            <a:r>
              <a:rPr lang="en-GB" sz="1600" cap="none" dirty="0" smtClean="0">
                <a:latin typeface="Times New Roman" panose="02020603050405020304" pitchFamily="18" charset="0"/>
                <a:cs typeface="Times New Roman" panose="02020603050405020304" pitchFamily="18" charset="0"/>
              </a:rPr>
              <a:t> </a:t>
            </a:r>
            <a:r>
              <a:rPr lang="ro-RO"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cazul</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copiilor</a:t>
            </a:r>
            <a:r>
              <a:rPr lang="en-GB" sz="1600" cap="none" dirty="0" smtClean="0">
                <a:latin typeface="Times New Roman" panose="02020603050405020304" pitchFamily="18" charset="0"/>
                <a:cs typeface="Times New Roman" panose="02020603050405020304" pitchFamily="18" charset="0"/>
              </a:rPr>
              <a:t> </a:t>
            </a:r>
            <a:r>
              <a:rPr lang="ro-RO" sz="1600" cap="none" dirty="0" smtClean="0">
                <a:latin typeface="Times New Roman" panose="02020603050405020304" pitchFamily="18" charset="0"/>
                <a:cs typeface="Times New Roman" panose="02020603050405020304" pitchFamily="18" charset="0"/>
              </a:rPr>
              <a:t>fără deficiențe  dar </a:t>
            </a:r>
            <a:r>
              <a:rPr lang="en-GB" sz="1600" cap="none" dirty="0" err="1" smtClean="0">
                <a:latin typeface="Times New Roman" panose="02020603050405020304" pitchFamily="18" charset="0"/>
                <a:cs typeface="Times New Roman" panose="02020603050405020304" pitchFamily="18" charset="0"/>
              </a:rPr>
              <a:t>mai</a:t>
            </a:r>
            <a:r>
              <a:rPr lang="en-GB" sz="1600" cap="none" dirty="0" smtClean="0">
                <a:latin typeface="Times New Roman" panose="02020603050405020304" pitchFamily="18" charset="0"/>
                <a:cs typeface="Times New Roman" panose="02020603050405020304" pitchFamily="18" charset="0"/>
              </a:rPr>
              <a:t> ales </a:t>
            </a:r>
            <a:r>
              <a:rPr lang="en-GB" sz="1600" cap="none" dirty="0" err="1" smtClean="0">
                <a:latin typeface="Times New Roman" panose="02020603050405020304" pitchFamily="18" charset="0"/>
                <a:cs typeface="Times New Roman" panose="02020603050405020304" pitchFamily="18" charset="0"/>
              </a:rPr>
              <a:t>în</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cazul</a:t>
            </a:r>
            <a:r>
              <a:rPr lang="en-GB" sz="1600" cap="none" dirty="0" smtClean="0">
                <a:latin typeface="Times New Roman" panose="02020603050405020304" pitchFamily="18" charset="0"/>
                <a:cs typeface="Times New Roman" panose="02020603050405020304" pitchFamily="18" charset="0"/>
              </a:rPr>
              <a:t> </a:t>
            </a:r>
            <a:r>
              <a:rPr lang="en-GB" sz="1600" cap="none" dirty="0" err="1" smtClean="0">
                <a:latin typeface="Times New Roman" panose="02020603050405020304" pitchFamily="18" charset="0"/>
                <a:cs typeface="Times New Roman" panose="02020603050405020304" pitchFamily="18" charset="0"/>
              </a:rPr>
              <a:t>copiilor</a:t>
            </a:r>
            <a:r>
              <a:rPr lang="en-GB" sz="1600" cap="none" dirty="0" smtClean="0">
                <a:latin typeface="Times New Roman" panose="02020603050405020304" pitchFamily="18" charset="0"/>
                <a:cs typeface="Times New Roman" panose="02020603050405020304" pitchFamily="18" charset="0"/>
              </a:rPr>
              <a:t> </a:t>
            </a:r>
            <a:r>
              <a:rPr lang="ro-RO" sz="1600" cap="none" dirty="0" smtClean="0">
                <a:latin typeface="Times New Roman" panose="02020603050405020304" pitchFamily="18" charset="0"/>
                <a:cs typeface="Times New Roman" panose="02020603050405020304" pitchFamily="18" charset="0"/>
              </a:rPr>
              <a:t>cu deficiențe;</a:t>
            </a:r>
            <a:endParaRPr lang="en-GB" sz="16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5585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29951" y="732541"/>
            <a:ext cx="10210799" cy="2123658"/>
          </a:xfrm>
          <a:prstGeom prst="rect">
            <a:avLst/>
          </a:prstGeom>
          <a:ln>
            <a:noFill/>
          </a:ln>
          <a:effectLst/>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ro-RO" sz="2400" b="1" u="sng" dirty="0">
                <a:solidFill>
                  <a:schemeClr val="bg1"/>
                </a:solidFill>
                <a:latin typeface="Times New Roman" panose="02020603050405020304" pitchFamily="18" charset="0"/>
                <a:cs typeface="Times New Roman" panose="02020603050405020304" pitchFamily="18" charset="0"/>
              </a:rPr>
              <a:t>EDUCAŢIA </a:t>
            </a:r>
            <a:r>
              <a:rPr lang="ro-RO" sz="2400" b="1" u="sng" dirty="0" smtClean="0">
                <a:solidFill>
                  <a:schemeClr val="bg1"/>
                </a:solidFill>
                <a:latin typeface="Times New Roman" panose="02020603050405020304" pitchFamily="18" charset="0"/>
                <a:cs typeface="Times New Roman" panose="02020603050405020304" pitchFamily="18" charset="0"/>
              </a:rPr>
              <a:t>NOUĂ</a:t>
            </a:r>
            <a:r>
              <a:rPr lang="ro-RO" sz="2400" b="1" dirty="0">
                <a:solidFill>
                  <a:schemeClr val="bg1"/>
                </a:solidFill>
                <a:latin typeface="Times New Roman" panose="02020603050405020304" pitchFamily="18" charset="0"/>
                <a:cs typeface="Times New Roman" panose="02020603050405020304" pitchFamily="18" charset="0"/>
              </a:rPr>
              <a:t> </a:t>
            </a:r>
            <a:endParaRPr lang="ro-RO" sz="2400" b="1" dirty="0" smtClean="0">
              <a:solidFill>
                <a:schemeClr val="bg1"/>
              </a:solidFill>
              <a:latin typeface="Times New Roman" panose="02020603050405020304" pitchFamily="18" charset="0"/>
              <a:cs typeface="Times New Roman" panose="02020603050405020304" pitchFamily="18" charset="0"/>
            </a:endParaRPr>
          </a:p>
          <a:p>
            <a:pPr algn="just"/>
            <a:endParaRPr lang="ro-RO" dirty="0">
              <a:solidFill>
                <a:schemeClr val="bg1"/>
              </a:solidFill>
              <a:latin typeface="Times New Roman" panose="02020603050405020304" pitchFamily="18" charset="0"/>
              <a:cs typeface="Times New Roman" panose="02020603050405020304" pitchFamily="18" charset="0"/>
            </a:endParaRPr>
          </a:p>
          <a:p>
            <a:pPr algn="just"/>
            <a:r>
              <a:rPr lang="ro-RO" dirty="0">
                <a:solidFill>
                  <a:schemeClr val="bg1"/>
                </a:solidFill>
                <a:latin typeface="Times New Roman" panose="02020603050405020304" pitchFamily="18" charset="0"/>
                <a:cs typeface="Times New Roman" panose="02020603050405020304" pitchFamily="18" charset="0"/>
              </a:rPr>
              <a:t>Reprezintă întreaga </a:t>
            </a:r>
            <a:r>
              <a:rPr lang="ro-RO" dirty="0" err="1">
                <a:solidFill>
                  <a:schemeClr val="bg1"/>
                </a:solidFill>
                <a:latin typeface="Times New Roman" panose="02020603050405020304" pitchFamily="18" charset="0"/>
                <a:cs typeface="Times New Roman" panose="02020603050405020304" pitchFamily="18" charset="0"/>
              </a:rPr>
              <a:t>mişcare</a:t>
            </a:r>
            <a:r>
              <a:rPr lang="ro-RO" dirty="0">
                <a:solidFill>
                  <a:schemeClr val="bg1"/>
                </a:solidFill>
                <a:latin typeface="Times New Roman" panose="02020603050405020304" pitchFamily="18" charset="0"/>
                <a:cs typeface="Times New Roman" panose="02020603050405020304" pitchFamily="18" charset="0"/>
              </a:rPr>
              <a:t> a ideilor </a:t>
            </a:r>
            <a:r>
              <a:rPr lang="ro-RO" dirty="0" err="1">
                <a:solidFill>
                  <a:schemeClr val="bg1"/>
                </a:solidFill>
                <a:latin typeface="Times New Roman" panose="02020603050405020304" pitchFamily="18" charset="0"/>
                <a:cs typeface="Times New Roman" panose="02020603050405020304" pitchFamily="18" charset="0"/>
              </a:rPr>
              <a:t>pedagogige</a:t>
            </a:r>
            <a:r>
              <a:rPr lang="ro-RO" dirty="0">
                <a:solidFill>
                  <a:schemeClr val="bg1"/>
                </a:solidFill>
                <a:latin typeface="Times New Roman" panose="02020603050405020304" pitchFamily="18" charset="0"/>
                <a:cs typeface="Times New Roman" panose="02020603050405020304" pitchFamily="18" charset="0"/>
              </a:rPr>
              <a:t> de la începutul secolului XX care, reunind mai multe curente (</a:t>
            </a:r>
            <a:r>
              <a:rPr lang="ro-RO" dirty="0" err="1">
                <a:solidFill>
                  <a:schemeClr val="bg1"/>
                </a:solidFill>
                <a:latin typeface="Times New Roman" panose="02020603050405020304" pitchFamily="18" charset="0"/>
                <a:cs typeface="Times New Roman" panose="02020603050405020304" pitchFamily="18" charset="0"/>
              </a:rPr>
              <a:t>şcolile</a:t>
            </a:r>
            <a:r>
              <a:rPr lang="ro-RO" dirty="0">
                <a:solidFill>
                  <a:schemeClr val="bg1"/>
                </a:solidFill>
                <a:latin typeface="Times New Roman" panose="02020603050405020304" pitchFamily="18" charset="0"/>
                <a:cs typeface="Times New Roman" panose="02020603050405020304" pitchFamily="18" charset="0"/>
              </a:rPr>
              <a:t> noi, </a:t>
            </a:r>
            <a:r>
              <a:rPr lang="ro-RO" dirty="0" err="1">
                <a:solidFill>
                  <a:schemeClr val="bg1"/>
                </a:solidFill>
                <a:latin typeface="Times New Roman" panose="02020603050405020304" pitchFamily="18" charset="0"/>
                <a:cs typeface="Times New Roman" panose="02020603050405020304" pitchFamily="18" charset="0"/>
              </a:rPr>
              <a:t>educaţia</a:t>
            </a:r>
            <a:r>
              <a:rPr lang="ro-RO" dirty="0">
                <a:solidFill>
                  <a:schemeClr val="bg1"/>
                </a:solidFill>
                <a:latin typeface="Times New Roman" panose="02020603050405020304" pitchFamily="18" charset="0"/>
                <a:cs typeface="Times New Roman" panose="02020603050405020304" pitchFamily="18" charset="0"/>
              </a:rPr>
              <a:t> liberă, </a:t>
            </a:r>
            <a:r>
              <a:rPr lang="ro-RO" dirty="0" err="1">
                <a:solidFill>
                  <a:schemeClr val="bg1"/>
                </a:solidFill>
                <a:latin typeface="Times New Roman" panose="02020603050405020304" pitchFamily="18" charset="0"/>
                <a:cs typeface="Times New Roman" panose="02020603050405020304" pitchFamily="18" charset="0"/>
              </a:rPr>
              <a:t>şcoala</a:t>
            </a:r>
            <a:r>
              <a:rPr lang="ro-RO" dirty="0">
                <a:solidFill>
                  <a:schemeClr val="bg1"/>
                </a:solidFill>
                <a:latin typeface="Times New Roman" panose="02020603050405020304" pitchFamily="18" charset="0"/>
                <a:cs typeface="Times New Roman" panose="02020603050405020304" pitchFamily="18" charset="0"/>
              </a:rPr>
              <a:t> activă, </a:t>
            </a:r>
            <a:r>
              <a:rPr lang="ro-RO" dirty="0" err="1">
                <a:solidFill>
                  <a:schemeClr val="bg1"/>
                </a:solidFill>
                <a:latin typeface="Times New Roman" panose="02020603050405020304" pitchFamily="18" charset="0"/>
                <a:cs typeface="Times New Roman" panose="02020603050405020304" pitchFamily="18" charset="0"/>
              </a:rPr>
              <a:t>şcoala</a:t>
            </a:r>
            <a:r>
              <a:rPr lang="ro-RO" dirty="0">
                <a:solidFill>
                  <a:schemeClr val="bg1"/>
                </a:solidFill>
                <a:latin typeface="Times New Roman" panose="02020603050405020304" pitchFamily="18" charset="0"/>
                <a:cs typeface="Times New Roman" panose="02020603050405020304" pitchFamily="18" charset="0"/>
              </a:rPr>
              <a:t> muncii, </a:t>
            </a:r>
            <a:r>
              <a:rPr lang="ro-RO" dirty="0" err="1">
                <a:solidFill>
                  <a:schemeClr val="bg1"/>
                </a:solidFill>
                <a:latin typeface="Times New Roman" panose="02020603050405020304" pitchFamily="18" charset="0"/>
                <a:cs typeface="Times New Roman" panose="02020603050405020304" pitchFamily="18" charset="0"/>
              </a:rPr>
              <a:t>şcoala</a:t>
            </a:r>
            <a:r>
              <a:rPr lang="ro-RO" dirty="0">
                <a:solidFill>
                  <a:schemeClr val="bg1"/>
                </a:solidFill>
                <a:latin typeface="Times New Roman" panose="02020603050405020304" pitchFamily="18" charset="0"/>
                <a:cs typeface="Times New Roman" panose="02020603050405020304" pitchFamily="18" charset="0"/>
              </a:rPr>
              <a:t> în aer liber, centrele de interes, </a:t>
            </a:r>
            <a:r>
              <a:rPr lang="ro-RO" dirty="0" err="1">
                <a:solidFill>
                  <a:schemeClr val="bg1"/>
                </a:solidFill>
                <a:latin typeface="Times New Roman" panose="02020603050405020304" pitchFamily="18" charset="0"/>
                <a:cs typeface="Times New Roman" panose="02020603050405020304" pitchFamily="18" charset="0"/>
              </a:rPr>
              <a:t>comunităţile</a:t>
            </a:r>
            <a:r>
              <a:rPr lang="ro-RO" dirty="0">
                <a:solidFill>
                  <a:schemeClr val="bg1"/>
                </a:solidFill>
                <a:latin typeface="Times New Roman" panose="02020603050405020304" pitchFamily="18" charset="0"/>
                <a:cs typeface="Times New Roman" panose="02020603050405020304" pitchFamily="18" charset="0"/>
              </a:rPr>
              <a:t> </a:t>
            </a:r>
            <a:r>
              <a:rPr lang="ro-RO" dirty="0" err="1">
                <a:solidFill>
                  <a:schemeClr val="bg1"/>
                </a:solidFill>
                <a:latin typeface="Times New Roman" panose="02020603050405020304" pitchFamily="18" charset="0"/>
                <a:cs typeface="Times New Roman" panose="02020603050405020304" pitchFamily="18" charset="0"/>
              </a:rPr>
              <a:t>şcolare</a:t>
            </a:r>
            <a:r>
              <a:rPr lang="ro-RO" dirty="0">
                <a:solidFill>
                  <a:schemeClr val="bg1"/>
                </a:solidFill>
                <a:latin typeface="Times New Roman" panose="02020603050405020304" pitchFamily="18" charset="0"/>
                <a:cs typeface="Times New Roman" panose="02020603050405020304" pitchFamily="18" charset="0"/>
              </a:rPr>
              <a:t>, metoda complexelor, </a:t>
            </a:r>
            <a:r>
              <a:rPr lang="ro-RO" dirty="0" err="1">
                <a:solidFill>
                  <a:schemeClr val="bg1"/>
                </a:solidFill>
                <a:latin typeface="Times New Roman" panose="02020603050405020304" pitchFamily="18" charset="0"/>
                <a:cs typeface="Times New Roman" panose="02020603050405020304" pitchFamily="18" charset="0"/>
              </a:rPr>
              <a:t>scoutismul</a:t>
            </a:r>
            <a:r>
              <a:rPr lang="ro-RO" dirty="0">
                <a:solidFill>
                  <a:schemeClr val="bg1"/>
                </a:solidFill>
                <a:latin typeface="Times New Roman" panose="02020603050405020304" pitchFamily="18" charset="0"/>
                <a:cs typeface="Times New Roman" panose="02020603050405020304" pitchFamily="18" charset="0"/>
              </a:rPr>
              <a:t> etc.) a generat o </a:t>
            </a:r>
            <a:r>
              <a:rPr lang="ro-RO" dirty="0" err="1">
                <a:solidFill>
                  <a:schemeClr val="bg1"/>
                </a:solidFill>
                <a:latin typeface="Times New Roman" panose="02020603050405020304" pitchFamily="18" charset="0"/>
                <a:cs typeface="Times New Roman" panose="02020603050405020304" pitchFamily="18" charset="0"/>
              </a:rPr>
              <a:t>conceptie</a:t>
            </a:r>
            <a:r>
              <a:rPr lang="ro-RO" dirty="0">
                <a:solidFill>
                  <a:schemeClr val="bg1"/>
                </a:solidFill>
                <a:latin typeface="Times New Roman" panose="02020603050405020304" pitchFamily="18" charset="0"/>
                <a:cs typeface="Times New Roman" panose="02020603050405020304" pitchFamily="18" charset="0"/>
              </a:rPr>
              <a:t> despre educație fundamental diferită de cea a secolului trecut. Termenul a fost </a:t>
            </a:r>
            <a:r>
              <a:rPr lang="ro-RO" dirty="0" err="1">
                <a:solidFill>
                  <a:schemeClr val="bg1"/>
                </a:solidFill>
                <a:latin typeface="Times New Roman" panose="02020603050405020304" pitchFamily="18" charset="0"/>
                <a:cs typeface="Times New Roman" panose="02020603050405020304" pitchFamily="18" charset="0"/>
              </a:rPr>
              <a:t>intodus</a:t>
            </a:r>
            <a:r>
              <a:rPr lang="ro-RO" dirty="0">
                <a:solidFill>
                  <a:schemeClr val="bg1"/>
                </a:solidFill>
                <a:latin typeface="Times New Roman" panose="02020603050405020304" pitchFamily="18" charset="0"/>
                <a:cs typeface="Times New Roman" panose="02020603050405020304" pitchFamily="18" charset="0"/>
              </a:rPr>
              <a:t> de Ed. </a:t>
            </a:r>
            <a:r>
              <a:rPr lang="ro-RO" dirty="0" err="1">
                <a:solidFill>
                  <a:schemeClr val="bg1"/>
                </a:solidFill>
                <a:latin typeface="Times New Roman" panose="02020603050405020304" pitchFamily="18" charset="0"/>
                <a:cs typeface="Times New Roman" panose="02020603050405020304" pitchFamily="18" charset="0"/>
              </a:rPr>
              <a:t>Demolins</a:t>
            </a:r>
            <a:r>
              <a:rPr lang="ro-RO" dirty="0">
                <a:solidFill>
                  <a:schemeClr val="bg1"/>
                </a:solidFill>
                <a:latin typeface="Times New Roman" panose="02020603050405020304" pitchFamily="18" charset="0"/>
                <a:cs typeface="Times New Roman" panose="02020603050405020304" pitchFamily="18" charset="0"/>
              </a:rPr>
              <a:t>, creatorul </a:t>
            </a:r>
            <a:r>
              <a:rPr lang="ro-RO" dirty="0" err="1">
                <a:solidFill>
                  <a:schemeClr val="bg1"/>
                </a:solidFill>
                <a:latin typeface="Times New Roman" panose="02020603050405020304" pitchFamily="18" charset="0"/>
                <a:cs typeface="Times New Roman" panose="02020603050405020304" pitchFamily="18" charset="0"/>
              </a:rPr>
              <a:t>şcolii</a:t>
            </a:r>
            <a:r>
              <a:rPr lang="ro-RO" dirty="0">
                <a:solidFill>
                  <a:schemeClr val="bg1"/>
                </a:solidFill>
                <a:latin typeface="Times New Roman" panose="02020603050405020304" pitchFamily="18" charset="0"/>
                <a:cs typeface="Times New Roman" panose="02020603050405020304" pitchFamily="18" charset="0"/>
              </a:rPr>
              <a:t> de la </a:t>
            </a:r>
            <a:r>
              <a:rPr lang="ro-RO" dirty="0" err="1">
                <a:solidFill>
                  <a:schemeClr val="bg1"/>
                </a:solidFill>
                <a:latin typeface="Times New Roman" panose="02020603050405020304" pitchFamily="18" charset="0"/>
                <a:cs typeface="Times New Roman" panose="02020603050405020304" pitchFamily="18" charset="0"/>
              </a:rPr>
              <a:t>Roches</a:t>
            </a:r>
            <a:r>
              <a:rPr lang="ro-RO" dirty="0">
                <a:solidFill>
                  <a:schemeClr val="bg1"/>
                </a:solidFill>
                <a:latin typeface="Times New Roman" panose="02020603050405020304" pitchFamily="18" charset="0"/>
                <a:cs typeface="Times New Roman" panose="02020603050405020304" pitchFamily="18" charset="0"/>
              </a:rPr>
              <a:t>, prin lucrarea sa ,,</a:t>
            </a:r>
            <a:r>
              <a:rPr lang="ro-RO" dirty="0" err="1">
                <a:solidFill>
                  <a:schemeClr val="bg1"/>
                </a:solidFill>
                <a:latin typeface="Times New Roman" panose="02020603050405020304" pitchFamily="18" charset="0"/>
                <a:cs typeface="Times New Roman" panose="02020603050405020304" pitchFamily="18" charset="0"/>
              </a:rPr>
              <a:t>L’Education</a:t>
            </a:r>
            <a:r>
              <a:rPr lang="ro-RO" dirty="0">
                <a:solidFill>
                  <a:schemeClr val="bg1"/>
                </a:solidFill>
                <a:latin typeface="Times New Roman" panose="02020603050405020304" pitchFamily="18" charset="0"/>
                <a:cs typeface="Times New Roman" panose="02020603050405020304" pitchFamily="18" charset="0"/>
              </a:rPr>
              <a:t> </a:t>
            </a:r>
            <a:r>
              <a:rPr lang="ro-RO" dirty="0" err="1">
                <a:solidFill>
                  <a:schemeClr val="bg1"/>
                </a:solidFill>
                <a:latin typeface="Times New Roman" panose="02020603050405020304" pitchFamily="18" charset="0"/>
                <a:cs typeface="Times New Roman" panose="02020603050405020304" pitchFamily="18" charset="0"/>
              </a:rPr>
              <a:t>nouvelle</a:t>
            </a:r>
            <a:r>
              <a:rPr lang="ro-RO" dirty="0">
                <a:solidFill>
                  <a:schemeClr val="bg1"/>
                </a:solidFill>
                <a:latin typeface="Times New Roman" panose="02020603050405020304" pitchFamily="18" charset="0"/>
                <a:cs typeface="Times New Roman" panose="02020603050405020304" pitchFamily="18" charset="0"/>
              </a:rPr>
              <a:t>’’, apărută în 1898.</a:t>
            </a:r>
          </a:p>
        </p:txBody>
      </p:sp>
      <p:sp>
        <p:nvSpPr>
          <p:cNvPr id="4" name="Rectangle 3"/>
          <p:cNvSpPr/>
          <p:nvPr/>
        </p:nvSpPr>
        <p:spPr>
          <a:xfrm>
            <a:off x="1066342" y="4515911"/>
            <a:ext cx="10210799" cy="923330"/>
          </a:xfrm>
          <a:prstGeom prst="rect">
            <a:avLst/>
          </a:prstGeom>
        </p:spPr>
        <p:txBody>
          <a:bodyPr wrap="square">
            <a:spAutoFit/>
          </a:bodyPr>
          <a:lstStyle/>
          <a:p>
            <a:pPr lvl="0" algn="just"/>
            <a:r>
              <a:rPr lang="ro-RO" dirty="0" err="1" smtClean="0">
                <a:latin typeface="Times New Roman" panose="02020603050405020304" pitchFamily="18" charset="0"/>
                <a:cs typeface="Times New Roman" panose="02020603050405020304" pitchFamily="18" charset="0"/>
              </a:rPr>
              <a:t>Aceştia</a:t>
            </a:r>
            <a:r>
              <a:rPr lang="ro-RO" dirty="0" smtClean="0">
                <a:latin typeface="Times New Roman" panose="02020603050405020304" pitchFamily="18" charset="0"/>
                <a:cs typeface="Times New Roman" panose="02020603050405020304" pitchFamily="18" charset="0"/>
              </a:rPr>
              <a:t> </a:t>
            </a:r>
            <a:r>
              <a:rPr lang="ro-RO" dirty="0">
                <a:latin typeface="Times New Roman" panose="02020603050405020304" pitchFamily="18" charset="0"/>
                <a:cs typeface="Times New Roman" panose="02020603050405020304" pitchFamily="18" charset="0"/>
              </a:rPr>
              <a:t>îl revendicau drept părinte spiritual pe J. J. </a:t>
            </a:r>
            <a:r>
              <a:rPr lang="ro-RO" dirty="0" smtClean="0">
                <a:latin typeface="Times New Roman" panose="02020603050405020304" pitchFamily="18" charset="0"/>
                <a:cs typeface="Times New Roman" panose="02020603050405020304" pitchFamily="18" charset="0"/>
              </a:rPr>
              <a:t>Rousseau și promovau,</a:t>
            </a:r>
            <a:r>
              <a:rPr lang="ro-RO" dirty="0">
                <a:latin typeface="Times New Roman" panose="02020603050405020304" pitchFamily="18" charset="0"/>
                <a:cs typeface="Times New Roman" panose="02020603050405020304" pitchFamily="18" charset="0"/>
              </a:rPr>
              <a:t> spre deosebire de </a:t>
            </a:r>
            <a:r>
              <a:rPr lang="ro-RO" dirty="0" err="1" smtClean="0">
                <a:latin typeface="Times New Roman" panose="02020603050405020304" pitchFamily="18" charset="0"/>
                <a:cs typeface="Times New Roman" panose="02020603050405020304" pitchFamily="18" charset="0"/>
              </a:rPr>
              <a:t>edu</a:t>
            </a:r>
            <a:r>
              <a:rPr lang="en-US" dirty="0" smtClean="0">
                <a:latin typeface="Times New Roman" panose="02020603050405020304" pitchFamily="18" charset="0"/>
                <a:cs typeface="Times New Roman" panose="02020603050405020304" pitchFamily="18" charset="0"/>
              </a:rPr>
              <a:t>c</a:t>
            </a:r>
            <a:r>
              <a:rPr lang="ro-RO" dirty="0" err="1" smtClean="0">
                <a:latin typeface="Times New Roman" panose="02020603050405020304" pitchFamily="18" charset="0"/>
                <a:cs typeface="Times New Roman" panose="02020603050405020304" pitchFamily="18" charset="0"/>
              </a:rPr>
              <a:t>ația</a:t>
            </a:r>
            <a:r>
              <a:rPr lang="ro-RO" dirty="0" smtClean="0">
                <a:latin typeface="Times New Roman" panose="02020603050405020304" pitchFamily="18" charset="0"/>
                <a:cs typeface="Times New Roman" panose="02020603050405020304" pitchFamily="18" charset="0"/>
              </a:rPr>
              <a:t> </a:t>
            </a:r>
            <a:r>
              <a:rPr lang="ro-RO" dirty="0">
                <a:latin typeface="Times New Roman" panose="02020603050405020304" pitchFamily="18" charset="0"/>
                <a:cs typeface="Times New Roman" panose="02020603050405020304" pitchFamily="18" charset="0"/>
              </a:rPr>
              <a:t>tradițională </a:t>
            </a:r>
            <a:r>
              <a:rPr lang="ro-RO" dirty="0" smtClean="0">
                <a:latin typeface="Times New Roman" panose="02020603050405020304" pitchFamily="18" charset="0"/>
                <a:cs typeface="Times New Roman" panose="02020603050405020304" pitchFamily="18" charset="0"/>
              </a:rPr>
              <a:t>,o educație centrată pe copil, pe particularitățile acestuia</a:t>
            </a:r>
            <a:r>
              <a:rPr lang="en-US" dirty="0" smtClean="0">
                <a:latin typeface="Times New Roman" panose="02020603050405020304" pitchFamily="18" charset="0"/>
                <a:cs typeface="Times New Roman" panose="02020603050405020304" pitchFamily="18" charset="0"/>
              </a:rPr>
              <a:t>,</a:t>
            </a:r>
            <a:r>
              <a:rPr lang="ro-RO" dirty="0" smtClean="0">
                <a:latin typeface="Times New Roman" panose="02020603050405020304" pitchFamily="18" charset="0"/>
                <a:cs typeface="Times New Roman" panose="02020603050405020304" pitchFamily="18" charset="0"/>
              </a:rPr>
              <a:t> și  nu pe educator.</a:t>
            </a:r>
          </a:p>
          <a:p>
            <a:endParaRPr lang="ro-RO" dirty="0"/>
          </a:p>
        </p:txBody>
      </p:sp>
      <p:sp>
        <p:nvSpPr>
          <p:cNvPr id="6" name="Rectangle 5"/>
          <p:cNvSpPr/>
          <p:nvPr/>
        </p:nvSpPr>
        <p:spPr>
          <a:xfrm>
            <a:off x="1179070" y="5449349"/>
            <a:ext cx="10907882" cy="369332"/>
          </a:xfrm>
          <a:prstGeom prst="rect">
            <a:avLst/>
          </a:prstGeom>
        </p:spPr>
        <p:txBody>
          <a:bodyPr wrap="square">
            <a:spAutoFit/>
          </a:bodyPr>
          <a:lstStyle/>
          <a:p>
            <a:r>
              <a:rPr lang="ro-RO" spc="30" dirty="0" smtClean="0">
                <a:latin typeface="Times New Roman" panose="02020603050405020304" pitchFamily="18" charset="0"/>
                <a:ea typeface="Times New Roman" panose="02020603050405020304" pitchFamily="18" charset="0"/>
                <a:cs typeface="Times New Roman" panose="02020603050405020304" pitchFamily="18" charset="0"/>
              </a:rPr>
              <a:t>Aceasta a provocat în domeniul pedagogiei, </a:t>
            </a:r>
            <a:r>
              <a:rPr lang="ro-RO" spc="30" dirty="0" err="1" smtClean="0">
                <a:latin typeface="Times New Roman" panose="02020603050405020304" pitchFamily="18" charset="0"/>
                <a:ea typeface="Times New Roman" panose="02020603050405020304" pitchFamily="18" charset="0"/>
                <a:cs typeface="Times New Roman" panose="02020603050405020304" pitchFamily="18" charset="0"/>
              </a:rPr>
              <a:t>dupa</a:t>
            </a:r>
            <a:r>
              <a:rPr lang="ro-RO" spc="30" dirty="0" smtClean="0">
                <a:latin typeface="Times New Roman" panose="02020603050405020304" pitchFamily="18" charset="0"/>
                <a:ea typeface="Times New Roman" panose="02020603050405020304" pitchFamily="18" charset="0"/>
                <a:cs typeface="Times New Roman" panose="02020603050405020304" pitchFamily="18" charset="0"/>
              </a:rPr>
              <a:t> </a:t>
            </a:r>
            <a:r>
              <a:rPr lang="ro-RO" spc="30" dirty="0">
                <a:latin typeface="Times New Roman" panose="02020603050405020304" pitchFamily="18" charset="0"/>
                <a:ea typeface="Times New Roman" panose="02020603050405020304" pitchFamily="18" charset="0"/>
                <a:cs typeface="Times New Roman" panose="02020603050405020304" pitchFamily="18" charset="0"/>
              </a:rPr>
              <a:t>cum afirma J. Dewey, </a:t>
            </a:r>
            <a:r>
              <a:rPr lang="ro-RO" spc="30" dirty="0" smtClean="0">
                <a:latin typeface="Times New Roman" panose="02020603050405020304" pitchFamily="18" charset="0"/>
                <a:ea typeface="Times New Roman" panose="02020603050405020304" pitchFamily="18" charset="0"/>
                <a:cs typeface="Times New Roman" panose="02020603050405020304" pitchFamily="18" charset="0"/>
              </a:rPr>
              <a:t>o adevărată</a:t>
            </a:r>
            <a:r>
              <a:rPr lang="fr-FR" spc="30" dirty="0" smtClean="0">
                <a:latin typeface="Times New Roman" panose="02020603050405020304" pitchFamily="18" charset="0"/>
                <a:ea typeface="Times New Roman" panose="02020603050405020304" pitchFamily="18" charset="0"/>
                <a:cs typeface="Times New Roman" panose="02020603050405020304" pitchFamily="18" charset="0"/>
              </a:rPr>
              <a:t> </a:t>
            </a:r>
            <a:r>
              <a:rPr lang="en-US" i="1" spc="30" dirty="0" smtClean="0">
                <a:latin typeface="Times New Roman" panose="02020603050405020304" pitchFamily="18" charset="0"/>
                <a:ea typeface="Times New Roman" panose="02020603050405020304" pitchFamily="18" charset="0"/>
                <a:cs typeface="Times New Roman" panose="02020603050405020304" pitchFamily="18" charset="0"/>
              </a:rPr>
              <a:t>,,</a:t>
            </a:r>
            <a:r>
              <a:rPr lang="ro-RO" i="1" spc="30" dirty="0" smtClean="0">
                <a:latin typeface="Times New Roman" panose="02020603050405020304" pitchFamily="18" charset="0"/>
                <a:ea typeface="Times New Roman" panose="02020603050405020304" pitchFamily="18" charset="0"/>
                <a:cs typeface="Times New Roman" panose="02020603050405020304" pitchFamily="18" charset="0"/>
              </a:rPr>
              <a:t>Revolutie</a:t>
            </a:r>
            <a:r>
              <a:rPr lang="fr-FR" i="1" spc="30" dirty="0">
                <a:latin typeface="Times New Roman" panose="02020603050405020304" pitchFamily="18" charset="0"/>
                <a:ea typeface="Times New Roman" panose="02020603050405020304" pitchFamily="18" charset="0"/>
                <a:cs typeface="Times New Roman" panose="02020603050405020304" pitchFamily="18" charset="0"/>
              </a:rPr>
              <a:t> </a:t>
            </a:r>
            <a:r>
              <a:rPr lang="ro-RO" i="1" spc="30" dirty="0" smtClean="0">
                <a:latin typeface="Times New Roman" panose="02020603050405020304" pitchFamily="18" charset="0"/>
                <a:ea typeface="Times New Roman" panose="02020603050405020304" pitchFamily="18" charset="0"/>
                <a:cs typeface="Times New Roman" panose="02020603050405020304" pitchFamily="18" charset="0"/>
              </a:rPr>
              <a:t>Coperniciană</a:t>
            </a:r>
            <a:r>
              <a:rPr lang="en-US" i="1" spc="30" dirty="0" smtClean="0">
                <a:latin typeface="Times New Roman" panose="02020603050405020304" pitchFamily="18" charset="0"/>
                <a:ea typeface="Times New Roman" panose="02020603050405020304" pitchFamily="18" charset="0"/>
                <a:cs typeface="Times New Roman" panose="02020603050405020304" pitchFamily="18" charset="0"/>
              </a:rPr>
              <a:t>”</a:t>
            </a:r>
            <a:endParaRPr lang="ro-RO" i="1" dirty="0">
              <a:latin typeface="Times New Roman" panose="02020603050405020304" pitchFamily="18" charset="0"/>
              <a:cs typeface="Times New Roman" panose="02020603050405020304" pitchFamily="18" charset="0"/>
            </a:endParaRPr>
          </a:p>
        </p:txBody>
      </p:sp>
      <p:sp>
        <p:nvSpPr>
          <p:cNvPr id="7" name="Rectangle 6"/>
          <p:cNvSpPr/>
          <p:nvPr/>
        </p:nvSpPr>
        <p:spPr>
          <a:xfrm>
            <a:off x="1129952" y="3067268"/>
            <a:ext cx="4957256" cy="369332"/>
          </a:xfrm>
          <a:prstGeom prst="rect">
            <a:avLst/>
          </a:prstGeom>
        </p:spPr>
        <p:txBody>
          <a:bodyPr wrap="none">
            <a:spAutoFit/>
          </a:bodyPr>
          <a:lstStyle/>
          <a:p>
            <a:pPr lvl="0" algn="ctr"/>
            <a:r>
              <a:rPr lang="ro-RO" dirty="0">
                <a:latin typeface="Times New Roman" panose="02020603050405020304" pitchFamily="18" charset="0"/>
                <a:cs typeface="Times New Roman" panose="02020603050405020304" pitchFamily="18" charset="0"/>
              </a:rPr>
              <a:t>Principalii </a:t>
            </a:r>
            <a:r>
              <a:rPr lang="ro-RO" dirty="0" err="1">
                <a:latin typeface="Times New Roman" panose="02020603050405020304" pitchFamily="18" charset="0"/>
                <a:cs typeface="Times New Roman" panose="02020603050405020304" pitchFamily="18" charset="0"/>
              </a:rPr>
              <a:t>reprezentanţi</a:t>
            </a:r>
            <a:r>
              <a:rPr lang="ro-RO" dirty="0">
                <a:latin typeface="Times New Roman" panose="02020603050405020304" pitchFamily="18" charset="0"/>
                <a:cs typeface="Times New Roman" panose="02020603050405020304" pitchFamily="18" charset="0"/>
              </a:rPr>
              <a:t> ai acestei </a:t>
            </a:r>
            <a:r>
              <a:rPr lang="ro-RO" dirty="0" err="1">
                <a:latin typeface="Times New Roman" panose="02020603050405020304" pitchFamily="18" charset="0"/>
                <a:cs typeface="Times New Roman" panose="02020603050405020304" pitchFamily="18" charset="0"/>
              </a:rPr>
              <a:t>mişcări</a:t>
            </a:r>
            <a:r>
              <a:rPr lang="ro-RO" dirty="0">
                <a:latin typeface="Times New Roman" panose="02020603050405020304" pitchFamily="18" charset="0"/>
                <a:cs typeface="Times New Roman" panose="02020603050405020304" pitchFamily="18" charset="0"/>
              </a:rPr>
              <a:t> au fost: </a:t>
            </a:r>
          </a:p>
        </p:txBody>
      </p:sp>
      <p:sp>
        <p:nvSpPr>
          <p:cNvPr id="8" name="Rectangle 7"/>
          <p:cNvSpPr/>
          <p:nvPr/>
        </p:nvSpPr>
        <p:spPr>
          <a:xfrm>
            <a:off x="1179070" y="3462303"/>
            <a:ext cx="1493416" cy="923330"/>
          </a:xfrm>
          <a:prstGeom prst="rect">
            <a:avLst/>
          </a:prstGeom>
        </p:spPr>
        <p:txBody>
          <a:bodyPr wrap="square">
            <a:spAutoFit/>
          </a:bodyPr>
          <a:lstStyle/>
          <a:p>
            <a:pPr lvl="0" algn="just"/>
            <a:r>
              <a:rPr lang="ro-RO" dirty="0">
                <a:latin typeface="Times New Roman" panose="02020603050405020304" pitchFamily="18" charset="0"/>
                <a:cs typeface="Times New Roman" panose="02020603050405020304" pitchFamily="18" charset="0"/>
              </a:rPr>
              <a:t>J. Dewey</a:t>
            </a:r>
          </a:p>
          <a:p>
            <a:pPr lvl="0" algn="just"/>
            <a:r>
              <a:rPr lang="ro-RO" dirty="0" err="1">
                <a:latin typeface="Times New Roman" panose="02020603050405020304" pitchFamily="18" charset="0"/>
                <a:cs typeface="Times New Roman" panose="02020603050405020304" pitchFamily="18" charset="0"/>
              </a:rPr>
              <a:t>M.Montessori</a:t>
            </a:r>
            <a:endParaRPr lang="ro-RO" dirty="0">
              <a:latin typeface="Times New Roman" panose="02020603050405020304" pitchFamily="18" charset="0"/>
              <a:cs typeface="Times New Roman" panose="02020603050405020304" pitchFamily="18" charset="0"/>
            </a:endParaRPr>
          </a:p>
          <a:p>
            <a:pPr lvl="0" algn="just"/>
            <a:r>
              <a:rPr lang="ro-RO" dirty="0">
                <a:latin typeface="Times New Roman" panose="02020603050405020304" pitchFamily="18" charset="0"/>
                <a:cs typeface="Times New Roman" panose="02020603050405020304" pitchFamily="18" charset="0"/>
              </a:rPr>
              <a:t>Ad. </a:t>
            </a:r>
            <a:r>
              <a:rPr lang="ro-RO" dirty="0" err="1">
                <a:latin typeface="Times New Roman" panose="02020603050405020304" pitchFamily="18" charset="0"/>
                <a:cs typeface="Times New Roman" panose="02020603050405020304" pitchFamily="18" charset="0"/>
              </a:rPr>
              <a:t>Ferriere</a:t>
            </a:r>
            <a:endParaRPr lang="ro-RO" dirty="0">
              <a:latin typeface="Times New Roman" panose="02020603050405020304" pitchFamily="18" charset="0"/>
              <a:cs typeface="Times New Roman" panose="02020603050405020304" pitchFamily="18" charset="0"/>
            </a:endParaRPr>
          </a:p>
        </p:txBody>
      </p:sp>
      <p:sp>
        <p:nvSpPr>
          <p:cNvPr id="9" name="Rectangle 8"/>
          <p:cNvSpPr/>
          <p:nvPr/>
        </p:nvSpPr>
        <p:spPr>
          <a:xfrm>
            <a:off x="4423851" y="3523593"/>
            <a:ext cx="1524000" cy="923330"/>
          </a:xfrm>
          <a:prstGeom prst="rect">
            <a:avLst/>
          </a:prstGeom>
        </p:spPr>
        <p:txBody>
          <a:bodyPr wrap="square">
            <a:spAutoFit/>
          </a:bodyPr>
          <a:lstStyle/>
          <a:p>
            <a:pPr lvl="0" algn="just"/>
            <a:r>
              <a:rPr lang="ro-RO" dirty="0">
                <a:ln w="0"/>
                <a:latin typeface="Times New Roman" panose="02020603050405020304" pitchFamily="18" charset="0"/>
                <a:cs typeface="Times New Roman" panose="02020603050405020304" pitchFamily="18" charset="0"/>
              </a:rPr>
              <a:t>É. </a:t>
            </a:r>
            <a:r>
              <a:rPr lang="ro-RO" dirty="0" err="1">
                <a:ln w="0"/>
                <a:latin typeface="Times New Roman" panose="02020603050405020304" pitchFamily="18" charset="0"/>
                <a:cs typeface="Times New Roman" panose="02020603050405020304" pitchFamily="18" charset="0"/>
              </a:rPr>
              <a:t>Claparède</a:t>
            </a:r>
            <a:r>
              <a:rPr lang="ro-RO" dirty="0">
                <a:ln w="0"/>
                <a:latin typeface="Times New Roman" panose="02020603050405020304" pitchFamily="18" charset="0"/>
                <a:cs typeface="Times New Roman" panose="02020603050405020304" pitchFamily="18" charset="0"/>
              </a:rPr>
              <a:t> </a:t>
            </a:r>
          </a:p>
          <a:p>
            <a:pPr lvl="0" algn="just"/>
            <a:r>
              <a:rPr lang="ro-RO" dirty="0">
                <a:latin typeface="Times New Roman" panose="02020603050405020304" pitchFamily="18" charset="0"/>
                <a:cs typeface="Times New Roman" panose="02020603050405020304" pitchFamily="18" charset="0"/>
              </a:rPr>
              <a:t>P. </a:t>
            </a:r>
            <a:r>
              <a:rPr lang="ro-RO" dirty="0" smtClean="0">
                <a:latin typeface="Times New Roman" panose="02020603050405020304" pitchFamily="18" charset="0"/>
                <a:cs typeface="Times New Roman" panose="02020603050405020304" pitchFamily="18" charset="0"/>
              </a:rPr>
              <a:t>Bovet</a:t>
            </a:r>
            <a:endParaRPr lang="fr-FR" dirty="0" smtClean="0">
              <a:latin typeface="Times New Roman" panose="02020603050405020304" pitchFamily="18" charset="0"/>
              <a:cs typeface="Times New Roman" panose="02020603050405020304" pitchFamily="18" charset="0"/>
            </a:endParaRPr>
          </a:p>
          <a:p>
            <a:pPr lvl="0" algn="just"/>
            <a:r>
              <a:rPr lang="ro-RO" dirty="0" smtClean="0">
                <a:latin typeface="Times New Roman" panose="02020603050405020304" pitchFamily="18" charset="0"/>
                <a:cs typeface="Times New Roman" panose="02020603050405020304" pitchFamily="18" charset="0"/>
              </a:rPr>
              <a:t>O</a:t>
            </a:r>
            <a:r>
              <a:rPr lang="ro-RO" dirty="0">
                <a:latin typeface="Times New Roman" panose="02020603050405020304" pitchFamily="18" charset="0"/>
                <a:cs typeface="Times New Roman" panose="02020603050405020304" pitchFamily="18" charset="0"/>
              </a:rPr>
              <a:t>. </a:t>
            </a:r>
            <a:r>
              <a:rPr lang="ro-RO" dirty="0" err="1">
                <a:latin typeface="Times New Roman" panose="02020603050405020304" pitchFamily="18" charset="0"/>
                <a:cs typeface="Times New Roman" panose="02020603050405020304" pitchFamily="18" charset="0"/>
              </a:rPr>
              <a:t>Decroly</a:t>
            </a:r>
            <a:endParaRPr lang="ro-RO" dirty="0">
              <a:latin typeface="Times New Roman" panose="02020603050405020304" pitchFamily="18" charset="0"/>
              <a:cs typeface="Times New Roman" panose="02020603050405020304" pitchFamily="18" charset="0"/>
            </a:endParaRPr>
          </a:p>
        </p:txBody>
      </p:sp>
      <p:sp>
        <p:nvSpPr>
          <p:cNvPr id="10" name="Rectangle 9"/>
          <p:cNvSpPr/>
          <p:nvPr/>
        </p:nvSpPr>
        <p:spPr>
          <a:xfrm>
            <a:off x="2672486" y="3505588"/>
            <a:ext cx="1781949" cy="923330"/>
          </a:xfrm>
          <a:prstGeom prst="rect">
            <a:avLst/>
          </a:prstGeom>
        </p:spPr>
        <p:txBody>
          <a:bodyPr wrap="square">
            <a:spAutoFit/>
          </a:bodyPr>
          <a:lstStyle/>
          <a:p>
            <a:pPr lvl="0" algn="just"/>
            <a:r>
              <a:rPr lang="ro-RO" dirty="0">
                <a:solidFill>
                  <a:schemeClr val="bg1"/>
                </a:solidFill>
                <a:latin typeface="Times New Roman" panose="02020603050405020304" pitchFamily="18" charset="0"/>
                <a:cs typeface="Times New Roman" panose="02020603050405020304" pitchFamily="18" charset="0"/>
              </a:rPr>
              <a:t> </a:t>
            </a:r>
            <a:r>
              <a:rPr lang="ro-RO" dirty="0">
                <a:latin typeface="Times New Roman" panose="02020603050405020304" pitchFamily="18" charset="0"/>
                <a:cs typeface="Times New Roman" panose="02020603050405020304" pitchFamily="18" charset="0"/>
              </a:rPr>
              <a:t>R. </a:t>
            </a:r>
            <a:r>
              <a:rPr lang="ro-RO" dirty="0" err="1">
                <a:latin typeface="Times New Roman" panose="02020603050405020304" pitchFamily="18" charset="0"/>
                <a:cs typeface="Times New Roman" panose="02020603050405020304" pitchFamily="18" charset="0"/>
              </a:rPr>
              <a:t>Cousinet</a:t>
            </a:r>
            <a:r>
              <a:rPr lang="ro-RO" dirty="0">
                <a:latin typeface="Times New Roman" panose="02020603050405020304" pitchFamily="18" charset="0"/>
                <a:cs typeface="Times New Roman" panose="02020603050405020304" pitchFamily="18" charset="0"/>
              </a:rPr>
              <a:t>.</a:t>
            </a:r>
            <a:r>
              <a:rPr lang="ro-RO" dirty="0">
                <a:ln w="0"/>
                <a:latin typeface="Times New Roman" panose="02020603050405020304" pitchFamily="18" charset="0"/>
                <a:cs typeface="Times New Roman" panose="02020603050405020304" pitchFamily="18" charset="0"/>
              </a:rPr>
              <a:t> </a:t>
            </a:r>
          </a:p>
          <a:p>
            <a:pPr lvl="0" algn="just"/>
            <a:r>
              <a:rPr lang="fr-FR" dirty="0" smtClean="0">
                <a:ln w="0"/>
                <a:latin typeface="Times New Roman" panose="02020603050405020304" pitchFamily="18" charset="0"/>
                <a:cs typeface="Times New Roman" panose="02020603050405020304" pitchFamily="18" charset="0"/>
              </a:rPr>
              <a:t> </a:t>
            </a:r>
            <a:r>
              <a:rPr lang="ro-RO" dirty="0" smtClean="0">
                <a:ln w="0"/>
                <a:latin typeface="Times New Roman" panose="02020603050405020304" pitchFamily="18" charset="0"/>
                <a:cs typeface="Times New Roman" panose="02020603050405020304" pitchFamily="18" charset="0"/>
              </a:rPr>
              <a:t>C</a:t>
            </a:r>
            <a:r>
              <a:rPr lang="ro-RO" dirty="0">
                <a:ln w="0"/>
                <a:latin typeface="Times New Roman" panose="02020603050405020304" pitchFamily="18" charset="0"/>
                <a:cs typeface="Times New Roman" panose="02020603050405020304" pitchFamily="18" charset="0"/>
              </a:rPr>
              <a:t>. </a:t>
            </a:r>
            <a:r>
              <a:rPr lang="ro-RO" dirty="0" err="1" smtClean="0">
                <a:ln w="0"/>
                <a:latin typeface="Times New Roman" panose="02020603050405020304" pitchFamily="18" charset="0"/>
                <a:cs typeface="Times New Roman" panose="02020603050405020304" pitchFamily="18" charset="0"/>
              </a:rPr>
              <a:t>Freinet</a:t>
            </a:r>
            <a:endParaRPr lang="ro-RO" dirty="0">
              <a:ln w="0"/>
              <a:latin typeface="Times New Roman" panose="02020603050405020304" pitchFamily="18" charset="0"/>
              <a:cs typeface="Times New Roman" panose="02020603050405020304" pitchFamily="18" charset="0"/>
            </a:endParaRPr>
          </a:p>
          <a:p>
            <a:pPr lvl="0" algn="just"/>
            <a:r>
              <a:rPr lang="fr-FR" dirty="0" smtClean="0">
                <a:ln w="0"/>
                <a:latin typeface="Times New Roman" panose="02020603050405020304" pitchFamily="18" charset="0"/>
                <a:cs typeface="Times New Roman" panose="02020603050405020304" pitchFamily="18" charset="0"/>
              </a:rPr>
              <a:t> </a:t>
            </a:r>
            <a:r>
              <a:rPr lang="ro-RO" dirty="0" smtClean="0">
                <a:ln w="0"/>
                <a:latin typeface="Times New Roman" panose="02020603050405020304" pitchFamily="18" charset="0"/>
                <a:cs typeface="Times New Roman" panose="02020603050405020304" pitchFamily="18" charset="0"/>
              </a:rPr>
              <a:t>A.S</a:t>
            </a:r>
            <a:r>
              <a:rPr lang="ro-RO" dirty="0">
                <a:ln w="0"/>
                <a:latin typeface="Times New Roman" panose="02020603050405020304" pitchFamily="18" charset="0"/>
                <a:cs typeface="Times New Roman" panose="02020603050405020304" pitchFamily="18" charset="0"/>
              </a:rPr>
              <a:t>. </a:t>
            </a:r>
            <a:r>
              <a:rPr lang="ro-RO" dirty="0" err="1">
                <a:ln w="0"/>
                <a:latin typeface="Times New Roman" panose="02020603050405020304" pitchFamily="18" charset="0"/>
                <a:cs typeface="Times New Roman" panose="02020603050405020304" pitchFamily="18" charset="0"/>
              </a:rPr>
              <a:t>Makarenko</a:t>
            </a:r>
            <a:endParaRPr lang="ro-RO" dirty="0">
              <a:ln w="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41888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1440" y="1554877"/>
            <a:ext cx="12004766" cy="1200329"/>
          </a:xfrm>
          <a:prstGeom prst="rect">
            <a:avLst/>
          </a:prstGeom>
          <a:solidFill>
            <a:schemeClr val="accent3">
              <a:lumMod val="20000"/>
              <a:lumOff val="80000"/>
            </a:schemeClr>
          </a:solidFill>
        </p:spPr>
        <p:style>
          <a:lnRef idx="1">
            <a:schemeClr val="accent3"/>
          </a:lnRef>
          <a:fillRef idx="2">
            <a:schemeClr val="accent3"/>
          </a:fillRef>
          <a:effectRef idx="1">
            <a:schemeClr val="accent3"/>
          </a:effectRef>
          <a:fontRef idx="minor">
            <a:schemeClr val="dk1"/>
          </a:fontRef>
        </p:style>
        <p:txBody>
          <a:bodyPr wrap="square">
            <a:spAutoFit/>
          </a:bodyPr>
          <a:lstStyle/>
          <a:p>
            <a:pPr marL="180340" indent="457200" algn="just">
              <a:lnSpc>
                <a:spcPct val="150000"/>
              </a:lnSpc>
            </a:pPr>
            <a:r>
              <a:rPr lang="ro-RO" dirty="0">
                <a:latin typeface="Times New Roman" panose="02020603050405020304" pitchFamily="18" charset="0"/>
                <a:cs typeface="Times New Roman" panose="02020603050405020304" pitchFamily="18" charset="0"/>
              </a:rPr>
              <a:t>In 1921 avea loc Congresul International al </a:t>
            </a:r>
            <a:r>
              <a:rPr lang="ro-RO" dirty="0" err="1">
                <a:latin typeface="Times New Roman" panose="02020603050405020304" pitchFamily="18" charset="0"/>
                <a:cs typeface="Times New Roman" panose="02020603050405020304" pitchFamily="18" charset="0"/>
              </a:rPr>
              <a:t>Educatiei</a:t>
            </a:r>
            <a:r>
              <a:rPr lang="ro-RO" dirty="0">
                <a:latin typeface="Times New Roman" panose="02020603050405020304" pitchFamily="18" charset="0"/>
                <a:cs typeface="Times New Roman" panose="02020603050405020304" pitchFamily="18" charset="0"/>
              </a:rPr>
              <a:t> Noi, prilej cu care s-a constituit Liga </a:t>
            </a:r>
            <a:r>
              <a:rPr lang="ro-RO" dirty="0" err="1">
                <a:latin typeface="Times New Roman" panose="02020603050405020304" pitchFamily="18" charset="0"/>
                <a:cs typeface="Times New Roman" panose="02020603050405020304" pitchFamily="18" charset="0"/>
              </a:rPr>
              <a:t>Internationala</a:t>
            </a:r>
            <a:r>
              <a:rPr lang="ro-RO" dirty="0">
                <a:latin typeface="Times New Roman" panose="02020603050405020304" pitchFamily="18" charset="0"/>
                <a:cs typeface="Times New Roman" panose="02020603050405020304" pitchFamily="18" charset="0"/>
              </a:rPr>
              <a:t> pentru </a:t>
            </a:r>
            <a:r>
              <a:rPr lang="ro-RO" dirty="0" err="1">
                <a:latin typeface="Times New Roman" panose="02020603050405020304" pitchFamily="18" charset="0"/>
                <a:cs typeface="Times New Roman" panose="02020603050405020304" pitchFamily="18" charset="0"/>
              </a:rPr>
              <a:t>Educatia</a:t>
            </a:r>
            <a:r>
              <a:rPr lang="ro-RO" dirty="0">
                <a:latin typeface="Times New Roman" panose="02020603050405020304" pitchFamily="18" charset="0"/>
                <a:cs typeface="Times New Roman" panose="02020603050405020304" pitchFamily="18" charset="0"/>
              </a:rPr>
              <a:t> Noua. La congresul acestei ligi, care a avut loc la Nisa in 1932, au fost adoptate principiile fundamentale ale </a:t>
            </a:r>
            <a:r>
              <a:rPr lang="ro-RO" dirty="0" err="1">
                <a:latin typeface="Times New Roman" panose="02020603050405020304" pitchFamily="18" charset="0"/>
                <a:cs typeface="Times New Roman" panose="02020603050405020304" pitchFamily="18" charset="0"/>
              </a:rPr>
              <a:t>Educatiei</a:t>
            </a:r>
            <a:r>
              <a:rPr lang="ro-RO" dirty="0">
                <a:latin typeface="Times New Roman" panose="02020603050405020304" pitchFamily="18" charset="0"/>
                <a:cs typeface="Times New Roman" panose="02020603050405020304" pitchFamily="18" charset="0"/>
              </a:rPr>
              <a:t> Noi:</a:t>
            </a:r>
          </a:p>
          <a:p>
            <a:pPr marL="180340" indent="457200" algn="just"/>
            <a:endParaRPr lang="ro-RO" dirty="0">
              <a:solidFill>
                <a:schemeClr val="bg1"/>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1407381" y="3171824"/>
            <a:ext cx="8786191" cy="2031325"/>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pPr marL="171450" indent="-171450">
              <a:buFont typeface="Wingdings" panose="05000000000000000000" pitchFamily="2" charset="2"/>
              <a:buChar char="§"/>
            </a:pPr>
            <a:r>
              <a:rPr lang="ro-RO" dirty="0" err="1" smtClean="0">
                <a:latin typeface="Times New Roman" panose="02020603050405020304" pitchFamily="18" charset="0"/>
                <a:cs typeface="Times New Roman" panose="02020603050405020304" pitchFamily="18" charset="0"/>
              </a:rPr>
              <a:t>educaţia</a:t>
            </a:r>
            <a:r>
              <a:rPr lang="ro-RO" dirty="0" smtClean="0">
                <a:latin typeface="Times New Roman" panose="02020603050405020304" pitchFamily="18" charset="0"/>
                <a:cs typeface="Times New Roman" panose="02020603050405020304" pitchFamily="18" charset="0"/>
              </a:rPr>
              <a:t> trebuie să dezvolte spiritul ştiinţific al copilului pentru a putea inţelege adecvat complexitatea vieţii</a:t>
            </a:r>
          </a:p>
          <a:p>
            <a:pPr marL="171450" indent="-171450">
              <a:buFont typeface="Wingdings" panose="05000000000000000000" pitchFamily="2" charset="2"/>
              <a:buChar char="§"/>
            </a:pPr>
            <a:r>
              <a:rPr lang="ro-RO" dirty="0" smtClean="0">
                <a:latin typeface="Times New Roman" panose="02020603050405020304" pitchFamily="18" charset="0"/>
                <a:cs typeface="Times New Roman" panose="02020603050405020304" pitchFamily="18" charset="0"/>
              </a:rPr>
              <a:t>educaţia trebuie să raspundă nevoilor intelectuale şi afective ale copilului</a:t>
            </a:r>
            <a:r>
              <a:rPr lang="en-US" dirty="0" smtClean="0">
                <a:latin typeface="Times New Roman" panose="02020603050405020304" pitchFamily="18" charset="0"/>
                <a:cs typeface="Times New Roman" panose="02020603050405020304" pitchFamily="18" charset="0"/>
              </a:rPr>
              <a:t> </a:t>
            </a:r>
            <a:r>
              <a:rPr lang="ro-RO" dirty="0" smtClean="0">
                <a:latin typeface="Times New Roman" panose="02020603050405020304" pitchFamily="18" charset="0"/>
                <a:cs typeface="Times New Roman" panose="02020603050405020304" pitchFamily="18" charset="0"/>
              </a:rPr>
              <a:t>ţinând seamă de particularităţile de vârstă şi individuale</a:t>
            </a:r>
          </a:p>
          <a:p>
            <a:pPr marL="171450" indent="-171450">
              <a:buFont typeface="Wingdings" panose="05000000000000000000" pitchFamily="2" charset="2"/>
              <a:buChar char="§"/>
            </a:pPr>
            <a:r>
              <a:rPr lang="ro-RO" dirty="0" smtClean="0">
                <a:latin typeface="Times New Roman" panose="02020603050405020304" pitchFamily="18" charset="0"/>
                <a:cs typeface="Times New Roman" panose="02020603050405020304" pitchFamily="18" charset="0"/>
              </a:rPr>
              <a:t>educaţia trebuie să-l facă pe copil să se adapteze cât mai bine la realitatea sociala</a:t>
            </a:r>
          </a:p>
          <a:p>
            <a:pPr marL="171450" indent="-171450">
              <a:buFont typeface="Wingdings" panose="05000000000000000000" pitchFamily="2" charset="2"/>
              <a:buChar char="§"/>
            </a:pPr>
            <a:r>
              <a:rPr lang="ro-RO" dirty="0" smtClean="0">
                <a:latin typeface="Times New Roman" panose="02020603050405020304" pitchFamily="18" charset="0"/>
                <a:cs typeface="Times New Roman" panose="02020603050405020304" pitchFamily="18" charset="0"/>
              </a:rPr>
              <a:t>educaţia trebuie să faciliteze colaborarea între profesori şi elevi</a:t>
            </a:r>
            <a:r>
              <a:rPr lang="en-US" dirty="0" smtClean="0">
                <a:latin typeface="Times New Roman" panose="02020603050405020304" pitchFamily="18" charset="0"/>
                <a:cs typeface="Times New Roman" panose="02020603050405020304" pitchFamily="18" charset="0"/>
              </a:rPr>
              <a:t> </a:t>
            </a:r>
            <a:r>
              <a:rPr lang="ro-RO" dirty="0" smtClean="0">
                <a:latin typeface="Times New Roman" panose="02020603050405020304" pitchFamily="18" charset="0"/>
                <a:cs typeface="Times New Roman" panose="02020603050405020304" pitchFamily="18" charset="0"/>
              </a:rPr>
              <a:t>determinându-i pe fiecare în parte să înţeleagă valoarea diversităţii şi a independenţei</a:t>
            </a:r>
            <a:r>
              <a:rPr lang="en-US" dirty="0" smtClean="0">
                <a:latin typeface="Times New Roman" panose="02020603050405020304" pitchFamily="18" charset="0"/>
                <a:cs typeface="Times New Roman" panose="02020603050405020304" pitchFamily="18" charset="0"/>
              </a:rPr>
              <a:t> </a:t>
            </a:r>
            <a:r>
              <a:rPr lang="ro-RO" dirty="0" smtClean="0">
                <a:latin typeface="Times New Roman" panose="02020603050405020304" pitchFamily="18" charset="0"/>
                <a:cs typeface="Times New Roman" panose="02020603050405020304" pitchFamily="18" charset="0"/>
              </a:rPr>
              <a:t>comportamentale</a:t>
            </a:r>
            <a:endParaRPr lang="ro-RO"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981890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76793" y="2794228"/>
            <a:ext cx="9398442" cy="2474652"/>
          </a:xfrm>
          <a:prstGeom prst="rect">
            <a:avLst/>
          </a:prstGeom>
          <a:gradFill>
            <a:gsLst>
              <a:gs pos="100000">
                <a:schemeClr val="accent3">
                  <a:tint val="62000"/>
                  <a:satMod val="180000"/>
                </a:schemeClr>
              </a:gs>
              <a:gs pos="100000">
                <a:schemeClr val="accent3">
                  <a:tint val="32000"/>
                  <a:satMod val="250000"/>
                </a:schemeClr>
              </a:gs>
              <a:gs pos="100000">
                <a:schemeClr val="accent3">
                  <a:tint val="23000"/>
                  <a:satMod val="300000"/>
                </a:schemeClr>
              </a:gs>
            </a:gsLst>
          </a:gradFill>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a:spAutoFit/>
          </a:bodyPr>
          <a:lstStyle/>
          <a:p>
            <a:pPr algn="just">
              <a:lnSpc>
                <a:spcPct val="107000"/>
              </a:lnSpc>
              <a:spcAft>
                <a:spcPts val="800"/>
              </a:spcAft>
            </a:pPr>
            <a:r>
              <a:rPr lang="ro-RO" dirty="0" smtClean="0">
                <a:solidFill>
                  <a:schemeClr val="dk1"/>
                </a:solidFill>
                <a:latin typeface="Times New Roman" panose="02020603050405020304" pitchFamily="18" charset="0"/>
                <a:cs typeface="Times New Roman" panose="02020603050405020304" pitchFamily="18" charset="0"/>
              </a:rPr>
              <a:t>1</a:t>
            </a:r>
            <a:r>
              <a:rPr lang="ro-RO" dirty="0">
                <a:solidFill>
                  <a:schemeClr val="dk1"/>
                </a:solidFill>
                <a:latin typeface="Times New Roman" panose="02020603050405020304" pitchFamily="18" charset="0"/>
                <a:cs typeface="Times New Roman" panose="02020603050405020304" pitchFamily="18" charset="0"/>
              </a:rPr>
              <a:t>. Vechiul sistem era intelectualist, in </a:t>
            </a:r>
            <a:r>
              <a:rPr lang="ro-RO" dirty="0" err="1">
                <a:solidFill>
                  <a:schemeClr val="dk1"/>
                </a:solidFill>
                <a:latin typeface="Times New Roman" panose="02020603050405020304" pitchFamily="18" charset="0"/>
                <a:cs typeface="Times New Roman" panose="02020603050405020304" pitchFamily="18" charset="0"/>
              </a:rPr>
              <a:t>masura</a:t>
            </a:r>
            <a:r>
              <a:rPr lang="ro-RO" dirty="0">
                <a:solidFill>
                  <a:schemeClr val="dk1"/>
                </a:solidFill>
                <a:latin typeface="Times New Roman" panose="02020603050405020304" pitchFamily="18" charset="0"/>
                <a:cs typeface="Times New Roman" panose="02020603050405020304" pitchFamily="18" charset="0"/>
              </a:rPr>
              <a:t> in care urmarea cu prioritate cultivarea intelectului elevului;</a:t>
            </a:r>
          </a:p>
          <a:p>
            <a:pPr algn="just">
              <a:lnSpc>
                <a:spcPct val="107000"/>
              </a:lnSpc>
              <a:spcAft>
                <a:spcPts val="800"/>
              </a:spcAft>
            </a:pPr>
            <a:r>
              <a:rPr lang="ro-RO" dirty="0">
                <a:solidFill>
                  <a:schemeClr val="dk1"/>
                </a:solidFill>
                <a:latin typeface="Times New Roman" panose="02020603050405020304" pitchFamily="18" charset="0"/>
                <a:cs typeface="Times New Roman" panose="02020603050405020304" pitchFamily="18" charset="0"/>
              </a:rPr>
              <a:t>2. Nu respecta </a:t>
            </a:r>
            <a:r>
              <a:rPr lang="ro-RO" dirty="0" err="1">
                <a:solidFill>
                  <a:schemeClr val="dk1"/>
                </a:solidFill>
                <a:latin typeface="Times New Roman" panose="02020603050405020304" pitchFamily="18" charset="0"/>
                <a:cs typeface="Times New Roman" panose="02020603050405020304" pitchFamily="18" charset="0"/>
              </a:rPr>
              <a:t>varsta</a:t>
            </a:r>
            <a:r>
              <a:rPr lang="ro-RO" dirty="0">
                <a:solidFill>
                  <a:schemeClr val="dk1"/>
                </a:solidFill>
                <a:latin typeface="Times New Roman" panose="02020603050405020304" pitchFamily="18" charset="0"/>
                <a:cs typeface="Times New Roman" panose="02020603050405020304" pitchFamily="18" charset="0"/>
              </a:rPr>
              <a:t> copilului, cu toate ca </a:t>
            </a:r>
            <a:r>
              <a:rPr lang="ro-RO" dirty="0" err="1">
                <a:solidFill>
                  <a:schemeClr val="dk1"/>
                </a:solidFill>
                <a:latin typeface="Times New Roman" panose="02020603050405020304" pitchFamily="18" charset="0"/>
                <a:cs typeface="Times New Roman" panose="02020603050405020304" pitchFamily="18" charset="0"/>
              </a:rPr>
              <a:t>inca</a:t>
            </a:r>
            <a:r>
              <a:rPr lang="ro-RO" dirty="0">
                <a:solidFill>
                  <a:schemeClr val="dk1"/>
                </a:solidFill>
                <a:latin typeface="Times New Roman" panose="02020603050405020304" pitchFamily="18" charset="0"/>
                <a:cs typeface="Times New Roman" panose="02020603050405020304" pitchFamily="18" charset="0"/>
              </a:rPr>
              <a:t> Rousseau si nu numai el, se </a:t>
            </a:r>
            <a:r>
              <a:rPr lang="ro-RO" dirty="0" err="1">
                <a:solidFill>
                  <a:schemeClr val="dk1"/>
                </a:solidFill>
                <a:latin typeface="Times New Roman" panose="02020603050405020304" pitchFamily="18" charset="0"/>
                <a:cs typeface="Times New Roman" panose="02020603050405020304" pitchFamily="18" charset="0"/>
              </a:rPr>
              <a:t>aratase</a:t>
            </a:r>
            <a:r>
              <a:rPr lang="ro-RO" dirty="0">
                <a:solidFill>
                  <a:schemeClr val="dk1"/>
                </a:solidFill>
                <a:latin typeface="Times New Roman" panose="02020603050405020304" pitchFamily="18" charset="0"/>
                <a:cs typeface="Times New Roman" panose="02020603050405020304" pitchFamily="18" charset="0"/>
              </a:rPr>
              <a:t> preocupat de acest aspect si afirma necesitatea de a se respecta stadiile </a:t>
            </a:r>
            <a:r>
              <a:rPr lang="ro-RO" dirty="0" err="1">
                <a:solidFill>
                  <a:schemeClr val="dk1"/>
                </a:solidFill>
                <a:latin typeface="Times New Roman" panose="02020603050405020304" pitchFamily="18" charset="0"/>
                <a:cs typeface="Times New Roman" panose="02020603050405020304" pitchFamily="18" charset="0"/>
              </a:rPr>
              <a:t>evolutiei</a:t>
            </a:r>
            <a:r>
              <a:rPr lang="ro-RO" dirty="0">
                <a:solidFill>
                  <a:schemeClr val="dk1"/>
                </a:solidFill>
                <a:latin typeface="Times New Roman" panose="02020603050405020304" pitchFamily="18" charset="0"/>
                <a:cs typeface="Times New Roman" panose="02020603050405020304" pitchFamily="18" charset="0"/>
              </a:rPr>
              <a:t> sale </a:t>
            </a:r>
            <a:r>
              <a:rPr lang="ro-RO" dirty="0" err="1">
                <a:solidFill>
                  <a:schemeClr val="dk1"/>
                </a:solidFill>
                <a:latin typeface="Times New Roman" panose="02020603050405020304" pitchFamily="18" charset="0"/>
                <a:cs typeface="Times New Roman" panose="02020603050405020304" pitchFamily="18" charset="0"/>
              </a:rPr>
              <a:t>psiho</a:t>
            </a:r>
            <a:r>
              <a:rPr lang="ro-RO" dirty="0">
                <a:solidFill>
                  <a:schemeClr val="dk1"/>
                </a:solidFill>
                <a:latin typeface="Times New Roman" panose="02020603050405020304" pitchFamily="18" charset="0"/>
                <a:cs typeface="Times New Roman" panose="02020603050405020304" pitchFamily="18" charset="0"/>
              </a:rPr>
              <a:t>-fizice;</a:t>
            </a:r>
          </a:p>
          <a:p>
            <a:pPr algn="just">
              <a:lnSpc>
                <a:spcPct val="107000"/>
              </a:lnSpc>
              <a:spcAft>
                <a:spcPts val="800"/>
              </a:spcAft>
            </a:pPr>
            <a:r>
              <a:rPr lang="ro-RO" dirty="0">
                <a:solidFill>
                  <a:schemeClr val="dk1"/>
                </a:solidFill>
                <a:latin typeface="Times New Roman" panose="02020603050405020304" pitchFamily="18" charset="0"/>
                <a:cs typeface="Times New Roman" panose="02020603050405020304" pitchFamily="18" charset="0"/>
              </a:rPr>
              <a:t>3. Nu asigura o </a:t>
            </a:r>
            <a:r>
              <a:rPr lang="ro-RO" dirty="0" err="1">
                <a:solidFill>
                  <a:schemeClr val="dk1"/>
                </a:solidFill>
                <a:latin typeface="Times New Roman" panose="02020603050405020304" pitchFamily="18" charset="0"/>
                <a:cs typeface="Times New Roman" panose="02020603050405020304" pitchFamily="18" charset="0"/>
              </a:rPr>
              <a:t>pregatire</a:t>
            </a:r>
            <a:r>
              <a:rPr lang="ro-RO" dirty="0">
                <a:solidFill>
                  <a:schemeClr val="dk1"/>
                </a:solidFill>
                <a:latin typeface="Times New Roman" panose="02020603050405020304" pitchFamily="18" charset="0"/>
                <a:cs typeface="Times New Roman" panose="02020603050405020304" pitchFamily="18" charset="0"/>
              </a:rPr>
              <a:t> pentru </a:t>
            </a:r>
            <a:r>
              <a:rPr lang="ro-RO" dirty="0" err="1">
                <a:solidFill>
                  <a:schemeClr val="dk1"/>
                </a:solidFill>
                <a:latin typeface="Times New Roman" panose="02020603050405020304" pitchFamily="18" charset="0"/>
                <a:cs typeface="Times New Roman" panose="02020603050405020304" pitchFamily="18" charset="0"/>
              </a:rPr>
              <a:t>viata</a:t>
            </a:r>
            <a:r>
              <a:rPr lang="ro-RO" dirty="0">
                <a:solidFill>
                  <a:schemeClr val="dk1"/>
                </a:solidFill>
                <a:latin typeface="Times New Roman" panose="02020603050405020304" pitchFamily="18" charset="0"/>
                <a:cs typeface="Times New Roman" panose="02020603050405020304" pitchFamily="18" charset="0"/>
              </a:rPr>
              <a:t>, copiilor </a:t>
            </a:r>
            <a:r>
              <a:rPr lang="ro-RO" dirty="0" err="1">
                <a:solidFill>
                  <a:schemeClr val="dk1"/>
                </a:solidFill>
                <a:latin typeface="Times New Roman" panose="02020603050405020304" pitchFamily="18" charset="0"/>
                <a:cs typeface="Times New Roman" panose="02020603050405020304" pitchFamily="18" charset="0"/>
              </a:rPr>
              <a:t>asigurandu</a:t>
            </a:r>
            <a:r>
              <a:rPr lang="ro-RO" dirty="0">
                <a:solidFill>
                  <a:schemeClr val="dk1"/>
                </a:solidFill>
                <a:latin typeface="Times New Roman" panose="02020603050405020304" pitchFamily="18" charset="0"/>
                <a:cs typeface="Times New Roman" panose="02020603050405020304" pitchFamily="18" charset="0"/>
              </a:rPr>
              <a:t>-li-se o </a:t>
            </a:r>
            <a:r>
              <a:rPr lang="ro-RO" dirty="0" err="1">
                <a:solidFill>
                  <a:schemeClr val="dk1"/>
                </a:solidFill>
                <a:latin typeface="Times New Roman" panose="02020603050405020304" pitchFamily="18" charset="0"/>
                <a:cs typeface="Times New Roman" panose="02020603050405020304" pitchFamily="18" charset="0"/>
              </a:rPr>
              <a:t>pregatire</a:t>
            </a:r>
            <a:r>
              <a:rPr lang="ro-RO" dirty="0">
                <a:solidFill>
                  <a:schemeClr val="dk1"/>
                </a:solidFill>
                <a:latin typeface="Times New Roman" panose="02020603050405020304" pitchFamily="18" charset="0"/>
                <a:cs typeface="Times New Roman" panose="02020603050405020304" pitchFamily="18" charset="0"/>
              </a:rPr>
              <a:t> in </a:t>
            </a:r>
            <a:r>
              <a:rPr lang="ro-RO" dirty="0" err="1">
                <a:solidFill>
                  <a:schemeClr val="dk1"/>
                </a:solidFill>
                <a:latin typeface="Times New Roman" panose="02020603050405020304" pitchFamily="18" charset="0"/>
                <a:cs typeface="Times New Roman" panose="02020603050405020304" pitchFamily="18" charset="0"/>
              </a:rPr>
              <a:t>abstracto</a:t>
            </a:r>
            <a:r>
              <a:rPr lang="ro-RO" dirty="0">
                <a:solidFill>
                  <a:schemeClr val="dk1"/>
                </a:solidFill>
                <a:latin typeface="Times New Roman" panose="02020603050405020304" pitchFamily="18" charset="0"/>
                <a:cs typeface="Times New Roman" panose="02020603050405020304" pitchFamily="18" charset="0"/>
              </a:rPr>
              <a:t>;</a:t>
            </a:r>
          </a:p>
          <a:p>
            <a:pPr algn="just">
              <a:lnSpc>
                <a:spcPct val="107000"/>
              </a:lnSpc>
              <a:spcAft>
                <a:spcPts val="800"/>
              </a:spcAft>
            </a:pPr>
            <a:r>
              <a:rPr lang="ro-RO" dirty="0">
                <a:solidFill>
                  <a:schemeClr val="dk1"/>
                </a:solidFill>
                <a:latin typeface="Times New Roman" panose="02020603050405020304" pitchFamily="18" charset="0"/>
                <a:cs typeface="Times New Roman" panose="02020603050405020304" pitchFamily="18" charset="0"/>
              </a:rPr>
              <a:t>4. Se practicau metode de predare prin excelenta pasive, care inabuse spontaneitatea si initiativa elevilor, asigurand doar un volum mare de cunostinte ce nu se asimilau cum </a:t>
            </a:r>
            <a:r>
              <a:rPr lang="ro-RO" dirty="0" smtClean="0">
                <a:solidFill>
                  <a:schemeClr val="dk1"/>
                </a:solidFill>
                <a:latin typeface="Times New Roman" panose="02020603050405020304" pitchFamily="18" charset="0"/>
                <a:cs typeface="Times New Roman" panose="02020603050405020304" pitchFamily="18" charset="0"/>
              </a:rPr>
              <a:t>trebuie.</a:t>
            </a:r>
            <a:endParaRPr lang="ro-RO" dirty="0">
              <a:solidFill>
                <a:schemeClr val="dk1"/>
              </a:solidFill>
              <a:latin typeface="Times New Roman" panose="02020603050405020304" pitchFamily="18" charset="0"/>
              <a:cs typeface="Times New Roman" panose="02020603050405020304" pitchFamily="18" charset="0"/>
            </a:endParaRPr>
          </a:p>
        </p:txBody>
      </p:sp>
      <p:sp>
        <p:nvSpPr>
          <p:cNvPr id="3" name="Rectangle 2"/>
          <p:cNvSpPr/>
          <p:nvPr/>
        </p:nvSpPr>
        <p:spPr>
          <a:xfrm>
            <a:off x="171450" y="1728789"/>
            <a:ext cx="11801475" cy="685800"/>
          </a:xfrm>
          <a:prstGeom prst="rect">
            <a:avLst/>
          </a:prstGeom>
          <a:solidFill>
            <a:srgbClr val="D8D3F9"/>
          </a:solidFill>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a:spAutoFit/>
          </a:bodyPr>
          <a:lstStyle/>
          <a:p>
            <a:pPr algn="just">
              <a:lnSpc>
                <a:spcPct val="107000"/>
              </a:lnSpc>
              <a:spcAft>
                <a:spcPts val="800"/>
              </a:spcAft>
            </a:pPr>
            <a:r>
              <a:rPr lang="ro-RO" dirty="0">
                <a:solidFill>
                  <a:schemeClr val="dk1"/>
                </a:solidFill>
                <a:latin typeface="Times New Roman" panose="02020603050405020304" pitchFamily="18" charset="0"/>
                <a:cs typeface="Times New Roman" panose="02020603050405020304" pitchFamily="18" charset="0"/>
              </a:rPr>
              <a:t>Critica vechiului sistem de </a:t>
            </a:r>
            <a:r>
              <a:rPr lang="ro-RO" dirty="0" err="1">
                <a:solidFill>
                  <a:schemeClr val="dk1"/>
                </a:solidFill>
                <a:latin typeface="Times New Roman" panose="02020603050405020304" pitchFamily="18" charset="0"/>
                <a:cs typeface="Times New Roman" panose="02020603050405020304" pitchFamily="18" charset="0"/>
              </a:rPr>
              <a:t>educatie</a:t>
            </a:r>
            <a:r>
              <a:rPr lang="ro-RO" dirty="0">
                <a:solidFill>
                  <a:schemeClr val="dk1"/>
                </a:solidFill>
                <a:latin typeface="Times New Roman" panose="02020603050405020304" pitchFamily="18" charset="0"/>
                <a:cs typeface="Times New Roman" panose="02020603050405020304" pitchFamily="18" charset="0"/>
              </a:rPr>
              <a:t>, </a:t>
            </a:r>
            <a:r>
              <a:rPr lang="ro-RO" dirty="0" err="1">
                <a:solidFill>
                  <a:schemeClr val="dk1"/>
                </a:solidFill>
                <a:latin typeface="Times New Roman" panose="02020603050405020304" pitchFamily="18" charset="0"/>
                <a:cs typeface="Times New Roman" panose="02020603050405020304" pitchFamily="18" charset="0"/>
              </a:rPr>
              <a:t>asa</a:t>
            </a:r>
            <a:r>
              <a:rPr lang="ro-RO" dirty="0">
                <a:solidFill>
                  <a:schemeClr val="dk1"/>
                </a:solidFill>
                <a:latin typeface="Times New Roman" panose="02020603050405020304" pitchFamily="18" charset="0"/>
                <a:cs typeface="Times New Roman" panose="02020603050405020304" pitchFamily="18" charset="0"/>
              </a:rPr>
              <a:t> cum se realizase efectiv si nu doar sub aspectul teoriei promovate, se concentra asupra </a:t>
            </a:r>
            <a:r>
              <a:rPr lang="ro-RO" dirty="0" err="1">
                <a:solidFill>
                  <a:schemeClr val="dk1"/>
                </a:solidFill>
                <a:latin typeface="Times New Roman" panose="02020603050405020304" pitchFamily="18" charset="0"/>
                <a:cs typeface="Times New Roman" panose="02020603050405020304" pitchFamily="18" charset="0"/>
              </a:rPr>
              <a:t>urmatoarelor</a:t>
            </a:r>
            <a:r>
              <a:rPr lang="ro-RO" dirty="0">
                <a:solidFill>
                  <a:schemeClr val="dk1"/>
                </a:solidFill>
                <a:latin typeface="Times New Roman" panose="02020603050405020304" pitchFamily="18" charset="0"/>
                <a:cs typeface="Times New Roman" panose="02020603050405020304" pitchFamily="18" charset="0"/>
              </a:rPr>
              <a:t> aspecte:</a:t>
            </a:r>
          </a:p>
        </p:txBody>
      </p:sp>
    </p:spTree>
    <p:extLst>
      <p:ext uri="{BB962C8B-B14F-4D97-AF65-F5344CB8AC3E}">
        <p14:creationId xmlns:p14="http://schemas.microsoft.com/office/powerpoint/2010/main" val="3469184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6963" y="287338"/>
            <a:ext cx="10356850" cy="1117600"/>
          </a:xfrm>
        </p:spPr>
        <p:txBody>
          <a:bodyPr>
            <a:normAutofit/>
          </a:bodyPr>
          <a:lstStyle/>
          <a:p>
            <a:pPr algn="ctr" fontAlgn="auto">
              <a:spcAft>
                <a:spcPts val="0"/>
              </a:spcAft>
              <a:defRPr/>
            </a:pPr>
            <a:r>
              <a:rPr lang="en-US" sz="3200" b="1" dirty="0">
                <a:solidFill>
                  <a:srgbClr val="00B050"/>
                </a:solidFill>
                <a:effectLst>
                  <a:outerShdw blurRad="38100" dist="38100" dir="2700000" algn="tl">
                    <a:srgbClr val="000000">
                      <a:alpha val="43137"/>
                    </a:srgbClr>
                  </a:outerShdw>
                </a:effectLst>
                <a:latin typeface="Georgia"/>
              </a:rPr>
              <a:t>SOLU</a:t>
            </a:r>
            <a:r>
              <a:rPr lang="ro-RO" sz="3200" b="1" dirty="0">
                <a:solidFill>
                  <a:srgbClr val="00B050"/>
                </a:solidFill>
                <a:effectLst>
                  <a:outerShdw blurRad="38100" dist="38100" dir="2700000" algn="tl">
                    <a:srgbClr val="000000">
                      <a:alpha val="43137"/>
                    </a:srgbClr>
                  </a:outerShdw>
                </a:effectLst>
                <a:latin typeface="Georgia"/>
              </a:rPr>
              <a:t>Ţ</a:t>
            </a:r>
            <a:r>
              <a:rPr lang="en-US" sz="3200" b="1" dirty="0">
                <a:solidFill>
                  <a:srgbClr val="00B050"/>
                </a:solidFill>
                <a:effectLst>
                  <a:outerShdw blurRad="38100" dist="38100" dir="2700000" algn="tl">
                    <a:srgbClr val="000000">
                      <a:alpha val="43137"/>
                    </a:srgbClr>
                  </a:outerShdw>
                </a:effectLst>
                <a:latin typeface="Georgia"/>
              </a:rPr>
              <a:t>II PROPUSE DE EDUCA</a:t>
            </a:r>
            <a:r>
              <a:rPr lang="ro-RO" sz="3200" b="1" dirty="0">
                <a:solidFill>
                  <a:srgbClr val="00B050"/>
                </a:solidFill>
                <a:effectLst>
                  <a:outerShdw blurRad="38100" dist="38100" dir="2700000" algn="tl">
                    <a:srgbClr val="000000">
                      <a:alpha val="43137"/>
                    </a:srgbClr>
                  </a:outerShdw>
                </a:effectLst>
                <a:latin typeface="Georgia"/>
              </a:rPr>
              <a:t>Ţ</a:t>
            </a:r>
            <a:r>
              <a:rPr lang="en-US" sz="3200" b="1" dirty="0">
                <a:solidFill>
                  <a:srgbClr val="00B050"/>
                </a:solidFill>
                <a:effectLst>
                  <a:outerShdw blurRad="38100" dist="38100" dir="2700000" algn="tl">
                    <a:srgbClr val="000000">
                      <a:alpha val="43137"/>
                    </a:srgbClr>
                  </a:outerShdw>
                </a:effectLst>
                <a:latin typeface="Georgia"/>
              </a:rPr>
              <a:t>IA NOU</a:t>
            </a:r>
            <a:r>
              <a:rPr lang="ro-RO" sz="3200" b="1" dirty="0">
                <a:solidFill>
                  <a:srgbClr val="00B050"/>
                </a:solidFill>
                <a:effectLst>
                  <a:outerShdw blurRad="38100" dist="38100" dir="2700000" algn="tl">
                    <a:srgbClr val="000000">
                      <a:alpha val="43137"/>
                    </a:srgbClr>
                  </a:outerShdw>
                </a:effectLst>
                <a:latin typeface="Georgia"/>
              </a:rPr>
              <a:t>Ă</a:t>
            </a:r>
            <a:r>
              <a:rPr lang="en-US" sz="3200" b="1" dirty="0">
                <a:solidFill>
                  <a:srgbClr val="00B050"/>
                </a:solidFill>
                <a:effectLst>
                  <a:outerShdw blurRad="38100" dist="38100" dir="2700000" algn="tl">
                    <a:srgbClr val="000000">
                      <a:alpha val="43137"/>
                    </a:srgbClr>
                  </a:outerShdw>
                </a:effectLst>
                <a:latin typeface="Georgia"/>
              </a:rPr>
              <a:t> / </a:t>
            </a:r>
            <a:r>
              <a:rPr lang="ro-RO" sz="3200" b="1" dirty="0">
                <a:solidFill>
                  <a:srgbClr val="00B050"/>
                </a:solidFill>
                <a:effectLst>
                  <a:outerShdw blurRad="38100" dist="38100" dir="2700000" algn="tl">
                    <a:srgbClr val="000000">
                      <a:alpha val="43137"/>
                    </a:srgbClr>
                  </a:outerShdw>
                </a:effectLst>
                <a:latin typeface="Georgia"/>
              </a:rPr>
              <a:t>Ş</a:t>
            </a:r>
            <a:r>
              <a:rPr lang="en-US" sz="3200" b="1" dirty="0">
                <a:solidFill>
                  <a:srgbClr val="00B050"/>
                </a:solidFill>
                <a:effectLst>
                  <a:outerShdw blurRad="38100" dist="38100" dir="2700000" algn="tl">
                    <a:srgbClr val="000000">
                      <a:alpha val="43137"/>
                    </a:srgbClr>
                  </a:outerShdw>
                </a:effectLst>
                <a:latin typeface="Georgia"/>
              </a:rPr>
              <a:t>COALA ACTIV</a:t>
            </a:r>
            <a:r>
              <a:rPr lang="ro-RO" sz="3200" b="1" dirty="0">
                <a:solidFill>
                  <a:srgbClr val="00B050"/>
                </a:solidFill>
                <a:effectLst>
                  <a:outerShdw blurRad="38100" dist="38100" dir="2700000" algn="tl">
                    <a:srgbClr val="000000">
                      <a:alpha val="43137"/>
                    </a:srgbClr>
                  </a:outerShdw>
                </a:effectLst>
                <a:latin typeface="Georgia"/>
              </a:rPr>
              <a:t>Ă</a:t>
            </a:r>
            <a:endParaRPr lang="ro-RO" sz="3200" dirty="0">
              <a:solidFill>
                <a:srgbClr val="00B050"/>
              </a:solidFill>
              <a:effectLst>
                <a:outerShdw blurRad="38100" dist="38100" dir="2700000" algn="tl">
                  <a:srgbClr val="000000">
                    <a:alpha val="43137"/>
                  </a:srgbClr>
                </a:outerShdw>
              </a:effectLst>
            </a:endParaRPr>
          </a:p>
        </p:txBody>
      </p:sp>
      <p:sp>
        <p:nvSpPr>
          <p:cNvPr id="15363" name="Content Placeholder 2"/>
          <p:cNvSpPr>
            <a:spLocks noGrp="1"/>
          </p:cNvSpPr>
          <p:nvPr>
            <p:ph idx="1"/>
          </p:nvPr>
        </p:nvSpPr>
        <p:spPr>
          <a:xfrm>
            <a:off x="655638" y="1873250"/>
            <a:ext cx="10871200" cy="4195763"/>
          </a:xfrm>
        </p:spPr>
        <p:txBody>
          <a:bodyPr>
            <a:normAutofit lnSpcReduction="10000"/>
          </a:bodyPr>
          <a:lstStyle/>
          <a:p>
            <a:pPr marL="609600" indent="-609600" fontAlgn="auto">
              <a:spcBef>
                <a:spcPct val="20000"/>
              </a:spcBef>
              <a:buClrTx/>
              <a:buSzTx/>
              <a:buFontTx/>
              <a:buAutoNum type="arabicPeriod"/>
              <a:defRPr/>
            </a:pPr>
            <a:r>
              <a:rPr lang="en-US" sz="2400" smtClean="0">
                <a:solidFill>
                  <a:srgbClr val="000000"/>
                </a:solidFill>
                <a:latin typeface="Arial" pitchFamily="34" charset="0"/>
                <a:cs typeface="Arial" pitchFamily="34" charset="0"/>
              </a:rPr>
              <a:t>Introducerea metodelor active</a:t>
            </a:r>
            <a:endParaRPr lang="ro-RO" sz="2400" smtClean="0">
              <a:solidFill>
                <a:srgbClr val="000000"/>
              </a:solidFill>
              <a:latin typeface="Arial" pitchFamily="34" charset="0"/>
              <a:cs typeface="Arial" pitchFamily="34" charset="0"/>
            </a:endParaRPr>
          </a:p>
          <a:p>
            <a:pPr marL="609600" indent="-609600" fontAlgn="auto">
              <a:spcBef>
                <a:spcPct val="20000"/>
              </a:spcBef>
              <a:buClrTx/>
              <a:buSzTx/>
              <a:buFontTx/>
              <a:buAutoNum type="arabicPeriod"/>
              <a:defRPr/>
            </a:pPr>
            <a:r>
              <a:rPr lang="en-US" sz="2400" smtClean="0">
                <a:solidFill>
                  <a:srgbClr val="000000"/>
                </a:solidFill>
                <a:latin typeface="Arial" pitchFamily="34" charset="0"/>
                <a:cs typeface="Arial" pitchFamily="34" charset="0"/>
              </a:rPr>
              <a:t>Promovarea unei leg</a:t>
            </a:r>
            <a:r>
              <a:rPr lang="ro-RO" sz="2400" smtClean="0">
                <a:solidFill>
                  <a:srgbClr val="000000"/>
                </a:solidFill>
                <a:latin typeface="Arial" pitchFamily="34" charset="0"/>
                <a:cs typeface="Arial" pitchFamily="34" charset="0"/>
              </a:rPr>
              <a:t>ă</a:t>
            </a:r>
            <a:r>
              <a:rPr lang="en-US" sz="2400" smtClean="0">
                <a:solidFill>
                  <a:srgbClr val="000000"/>
                </a:solidFill>
                <a:latin typeface="Arial" pitchFamily="34" charset="0"/>
                <a:cs typeface="Arial" pitchFamily="34" charset="0"/>
              </a:rPr>
              <a:t>turi permanente </a:t>
            </a:r>
            <a:r>
              <a:rPr lang="ro-RO" sz="2400" smtClean="0">
                <a:solidFill>
                  <a:srgbClr val="000000"/>
                </a:solidFill>
                <a:latin typeface="Arial" pitchFamily="34" charset="0"/>
                <a:cs typeface="Arial" pitchFamily="34" charset="0"/>
              </a:rPr>
              <a:t>î</a:t>
            </a:r>
            <a:r>
              <a:rPr lang="en-US" sz="2400" smtClean="0">
                <a:solidFill>
                  <a:srgbClr val="000000"/>
                </a:solidFill>
                <a:latin typeface="Arial" pitchFamily="34" charset="0"/>
                <a:cs typeface="Arial" pitchFamily="34" charset="0"/>
              </a:rPr>
              <a:t>ntre </a:t>
            </a:r>
            <a:r>
              <a:rPr lang="ro-RO" sz="2400" smtClean="0">
                <a:solidFill>
                  <a:srgbClr val="000000"/>
                </a:solidFill>
                <a:latin typeface="Arial" pitchFamily="34" charset="0"/>
                <a:cs typeface="Arial" pitchFamily="34" charset="0"/>
              </a:rPr>
              <a:t>ş</a:t>
            </a:r>
            <a:r>
              <a:rPr lang="en-US" sz="2400" smtClean="0">
                <a:solidFill>
                  <a:srgbClr val="000000"/>
                </a:solidFill>
                <a:latin typeface="Arial" pitchFamily="34" charset="0"/>
                <a:cs typeface="Arial" pitchFamily="34" charset="0"/>
              </a:rPr>
              <a:t>coal</a:t>
            </a:r>
            <a:r>
              <a:rPr lang="ro-RO" sz="2400" smtClean="0">
                <a:solidFill>
                  <a:srgbClr val="000000"/>
                </a:solidFill>
                <a:latin typeface="Arial" pitchFamily="34" charset="0"/>
                <a:cs typeface="Arial" pitchFamily="34" charset="0"/>
              </a:rPr>
              <a:t>ă</a:t>
            </a:r>
            <a:r>
              <a:rPr lang="en-US" sz="2400" smtClean="0">
                <a:solidFill>
                  <a:srgbClr val="000000"/>
                </a:solidFill>
                <a:latin typeface="Arial" pitchFamily="34" charset="0"/>
                <a:cs typeface="Arial" pitchFamily="34" charset="0"/>
              </a:rPr>
              <a:t> </a:t>
            </a:r>
            <a:r>
              <a:rPr lang="ro-RO" sz="2400" smtClean="0">
                <a:solidFill>
                  <a:srgbClr val="000000"/>
                </a:solidFill>
                <a:latin typeface="Arial" pitchFamily="34" charset="0"/>
                <a:cs typeface="Arial" pitchFamily="34" charset="0"/>
              </a:rPr>
              <a:t>ş</a:t>
            </a:r>
            <a:r>
              <a:rPr lang="en-US" sz="2400" smtClean="0">
                <a:solidFill>
                  <a:srgbClr val="000000"/>
                </a:solidFill>
                <a:latin typeface="Arial" pitchFamily="34" charset="0"/>
                <a:cs typeface="Arial" pitchFamily="34" charset="0"/>
              </a:rPr>
              <a:t>i via</a:t>
            </a:r>
            <a:r>
              <a:rPr lang="ro-RO" sz="2400" smtClean="0">
                <a:solidFill>
                  <a:srgbClr val="000000"/>
                </a:solidFill>
                <a:latin typeface="Arial" pitchFamily="34" charset="0"/>
                <a:cs typeface="Arial" pitchFamily="34" charset="0"/>
              </a:rPr>
              <a:t>ţ</a:t>
            </a:r>
            <a:r>
              <a:rPr lang="en-US" sz="2400" smtClean="0">
                <a:solidFill>
                  <a:srgbClr val="000000"/>
                </a:solidFill>
                <a:latin typeface="Arial" pitchFamily="34" charset="0"/>
                <a:cs typeface="Arial" pitchFamily="34" charset="0"/>
              </a:rPr>
              <a:t>a practic</a:t>
            </a:r>
            <a:r>
              <a:rPr lang="ro-RO" sz="2400" smtClean="0">
                <a:solidFill>
                  <a:srgbClr val="000000"/>
                </a:solidFill>
                <a:latin typeface="Arial" pitchFamily="34" charset="0"/>
                <a:cs typeface="Arial" pitchFamily="34" charset="0"/>
              </a:rPr>
              <a:t>ă</a:t>
            </a:r>
          </a:p>
          <a:p>
            <a:pPr marL="609600" indent="-609600" fontAlgn="auto">
              <a:spcBef>
                <a:spcPct val="20000"/>
              </a:spcBef>
              <a:buClrTx/>
              <a:buSzTx/>
              <a:buFontTx/>
              <a:buAutoNum type="arabicPeriod"/>
              <a:defRPr/>
            </a:pPr>
            <a:r>
              <a:rPr lang="en-US" sz="2400" smtClean="0">
                <a:solidFill>
                  <a:srgbClr val="000000"/>
                </a:solidFill>
                <a:latin typeface="Arial" pitchFamily="34" charset="0"/>
                <a:cs typeface="Arial" pitchFamily="34" charset="0"/>
              </a:rPr>
              <a:t>Individualizarea </a:t>
            </a:r>
            <a:r>
              <a:rPr lang="ro-RO" sz="2400" smtClean="0">
                <a:solidFill>
                  <a:srgbClr val="000000"/>
                </a:solidFill>
                <a:latin typeface="Arial" pitchFamily="34" charset="0"/>
                <a:cs typeface="Arial" pitchFamily="34" charset="0"/>
              </a:rPr>
              <a:t>î</a:t>
            </a:r>
            <a:r>
              <a:rPr lang="en-US" sz="2400" smtClean="0">
                <a:solidFill>
                  <a:srgbClr val="000000"/>
                </a:solidFill>
                <a:latin typeface="Arial" pitchFamily="34" charset="0"/>
                <a:cs typeface="Arial" pitchFamily="34" charset="0"/>
              </a:rPr>
              <a:t>nv</a:t>
            </a:r>
            <a:r>
              <a:rPr lang="ro-RO" sz="2400" smtClean="0">
                <a:solidFill>
                  <a:srgbClr val="000000"/>
                </a:solidFill>
                <a:latin typeface="Arial" pitchFamily="34" charset="0"/>
                <a:cs typeface="Arial" pitchFamily="34" charset="0"/>
              </a:rPr>
              <a:t>ăţă</a:t>
            </a:r>
            <a:r>
              <a:rPr lang="en-US" sz="2400" smtClean="0">
                <a:solidFill>
                  <a:srgbClr val="000000"/>
                </a:solidFill>
                <a:latin typeface="Arial" pitchFamily="34" charset="0"/>
                <a:cs typeface="Arial" pitchFamily="34" charset="0"/>
              </a:rPr>
              <a:t>m</a:t>
            </a:r>
            <a:r>
              <a:rPr lang="ro-RO" sz="2400" smtClean="0">
                <a:solidFill>
                  <a:srgbClr val="000000"/>
                </a:solidFill>
                <a:latin typeface="Arial" pitchFamily="34" charset="0"/>
                <a:cs typeface="Arial" pitchFamily="34" charset="0"/>
              </a:rPr>
              <a:t>â</a:t>
            </a:r>
            <a:r>
              <a:rPr lang="en-US" sz="2400" smtClean="0">
                <a:solidFill>
                  <a:srgbClr val="000000"/>
                </a:solidFill>
                <a:latin typeface="Arial" pitchFamily="34" charset="0"/>
                <a:cs typeface="Arial" pitchFamily="34" charset="0"/>
              </a:rPr>
              <a:t>ntului</a:t>
            </a:r>
            <a:endParaRPr lang="ro-RO" sz="2400" smtClean="0">
              <a:solidFill>
                <a:srgbClr val="000000"/>
              </a:solidFill>
              <a:latin typeface="Arial" pitchFamily="34" charset="0"/>
              <a:cs typeface="Arial" pitchFamily="34" charset="0"/>
            </a:endParaRPr>
          </a:p>
          <a:p>
            <a:pPr marL="609600" indent="-609600" fontAlgn="auto">
              <a:spcBef>
                <a:spcPct val="20000"/>
              </a:spcBef>
              <a:buClrTx/>
              <a:buSzTx/>
              <a:buFontTx/>
              <a:buAutoNum type="arabicPeriod"/>
              <a:defRPr/>
            </a:pPr>
            <a:r>
              <a:rPr lang="en-US" sz="2400" smtClean="0">
                <a:solidFill>
                  <a:srgbClr val="000000"/>
                </a:solidFill>
                <a:latin typeface="Arial" pitchFamily="34" charset="0"/>
                <a:ea typeface="Arial Unicode MS" pitchFamily="34" charset="-128"/>
                <a:cs typeface="Arial" pitchFamily="34" charset="0"/>
              </a:rPr>
              <a:t>Studiul psihologic al individualit</a:t>
            </a:r>
            <a:r>
              <a:rPr lang="ro-RO" sz="2400" smtClean="0">
                <a:solidFill>
                  <a:srgbClr val="000000"/>
                </a:solidFill>
                <a:latin typeface="Arial" pitchFamily="34" charset="0"/>
                <a:ea typeface="Arial Unicode MS" pitchFamily="34" charset="-128"/>
                <a:cs typeface="Arial" pitchFamily="34" charset="0"/>
              </a:rPr>
              <a:t>ăţ</a:t>
            </a:r>
            <a:r>
              <a:rPr lang="en-US" sz="2400" smtClean="0">
                <a:solidFill>
                  <a:srgbClr val="000000"/>
                </a:solidFill>
                <a:latin typeface="Arial" pitchFamily="34" charset="0"/>
                <a:ea typeface="Arial Unicode MS" pitchFamily="34" charset="-128"/>
                <a:cs typeface="Arial" pitchFamily="34" charset="0"/>
              </a:rPr>
              <a:t>ii ca punct de sprijin pent</a:t>
            </a:r>
            <a:r>
              <a:rPr lang="ro-RO" sz="2400" smtClean="0">
                <a:solidFill>
                  <a:srgbClr val="000000"/>
                </a:solidFill>
                <a:latin typeface="Arial" pitchFamily="34" charset="0"/>
                <a:ea typeface="Arial Unicode MS" pitchFamily="34" charset="-128"/>
                <a:cs typeface="Arial" pitchFamily="34" charset="0"/>
              </a:rPr>
              <a:t>r</a:t>
            </a:r>
            <a:r>
              <a:rPr lang="en-US" sz="2400" smtClean="0">
                <a:solidFill>
                  <a:srgbClr val="000000"/>
                </a:solidFill>
                <a:latin typeface="Arial" pitchFamily="34" charset="0"/>
                <a:ea typeface="Arial Unicode MS" pitchFamily="34" charset="-128"/>
                <a:cs typeface="Arial" pitchFamily="34" charset="0"/>
              </a:rPr>
              <a:t>u individualizare</a:t>
            </a:r>
          </a:p>
          <a:p>
            <a:pPr marL="609600" indent="-609600" fontAlgn="auto">
              <a:spcBef>
                <a:spcPct val="20000"/>
              </a:spcBef>
              <a:buClrTx/>
              <a:buSzTx/>
              <a:buFontTx/>
              <a:buAutoNum type="arabicPeriod"/>
              <a:defRPr/>
            </a:pPr>
            <a:r>
              <a:rPr lang="en-US" sz="2400" smtClean="0">
                <a:solidFill>
                  <a:srgbClr val="000000"/>
                </a:solidFill>
                <a:latin typeface="Arial" pitchFamily="34" charset="0"/>
                <a:ea typeface="Arial Unicode MS" pitchFamily="34" charset="-128"/>
                <a:cs typeface="Arial" pitchFamily="34" charset="0"/>
              </a:rPr>
              <a:t>Utilizarea intui</a:t>
            </a:r>
            <a:r>
              <a:rPr lang="ro-RO" sz="2400" smtClean="0">
                <a:solidFill>
                  <a:srgbClr val="000000"/>
                </a:solidFill>
                <a:latin typeface="Arial" pitchFamily="34" charset="0"/>
                <a:ea typeface="Arial Unicode MS" pitchFamily="34" charset="-128"/>
                <a:cs typeface="Arial" pitchFamily="34" charset="0"/>
              </a:rPr>
              <a:t>ţ</a:t>
            </a:r>
            <a:r>
              <a:rPr lang="en-US" sz="2400" smtClean="0">
                <a:solidFill>
                  <a:srgbClr val="000000"/>
                </a:solidFill>
                <a:latin typeface="Arial" pitchFamily="34" charset="0"/>
                <a:ea typeface="Arial Unicode MS" pitchFamily="34" charset="-128"/>
                <a:cs typeface="Arial" pitchFamily="34" charset="0"/>
              </a:rPr>
              <a:t>iei ca modalitate de cunoa</a:t>
            </a:r>
            <a:r>
              <a:rPr lang="ro-RO" sz="2400" smtClean="0">
                <a:solidFill>
                  <a:srgbClr val="000000"/>
                </a:solidFill>
                <a:latin typeface="Arial" pitchFamily="34" charset="0"/>
                <a:ea typeface="Arial Unicode MS" pitchFamily="34" charset="-128"/>
                <a:cs typeface="Arial" pitchFamily="34" charset="0"/>
              </a:rPr>
              <a:t>ş</a:t>
            </a:r>
            <a:r>
              <a:rPr lang="en-US" sz="2400" smtClean="0">
                <a:solidFill>
                  <a:srgbClr val="000000"/>
                </a:solidFill>
                <a:latin typeface="Arial" pitchFamily="34" charset="0"/>
                <a:ea typeface="Arial Unicode MS" pitchFamily="34" charset="-128"/>
                <a:cs typeface="Arial" pitchFamily="34" charset="0"/>
              </a:rPr>
              <a:t>tere</a:t>
            </a:r>
          </a:p>
          <a:p>
            <a:pPr marL="609600" indent="-609600" fontAlgn="auto">
              <a:spcBef>
                <a:spcPct val="20000"/>
              </a:spcBef>
              <a:buClrTx/>
              <a:buSzTx/>
              <a:buFontTx/>
              <a:buAutoNum type="arabicPeriod"/>
              <a:defRPr/>
            </a:pPr>
            <a:r>
              <a:rPr lang="en-US" sz="2400" smtClean="0">
                <a:solidFill>
                  <a:srgbClr val="000000"/>
                </a:solidFill>
                <a:latin typeface="Arial" pitchFamily="34" charset="0"/>
                <a:ea typeface="Arial Unicode MS" pitchFamily="34" charset="-128"/>
                <a:cs typeface="Arial" pitchFamily="34" charset="0"/>
              </a:rPr>
              <a:t>Primatul culturii formative</a:t>
            </a:r>
          </a:p>
          <a:p>
            <a:pPr marL="609600" indent="-609600" fontAlgn="auto">
              <a:spcBef>
                <a:spcPct val="20000"/>
              </a:spcBef>
              <a:buClrTx/>
              <a:buSzTx/>
              <a:buFontTx/>
              <a:buAutoNum type="arabicPeriod"/>
              <a:defRPr/>
            </a:pPr>
            <a:r>
              <a:rPr lang="en-US" sz="2400" smtClean="0">
                <a:solidFill>
                  <a:srgbClr val="000000"/>
                </a:solidFill>
                <a:latin typeface="Arial" pitchFamily="34" charset="0"/>
                <a:ea typeface="Arial Unicode MS" pitchFamily="34" charset="-128"/>
                <a:cs typeface="Arial" pitchFamily="34" charset="0"/>
              </a:rPr>
              <a:t>Fructificarea spontaneit</a:t>
            </a:r>
            <a:r>
              <a:rPr lang="ro-RO" sz="2400" smtClean="0">
                <a:solidFill>
                  <a:srgbClr val="000000"/>
                </a:solidFill>
                <a:latin typeface="Arial" pitchFamily="34" charset="0"/>
                <a:ea typeface="Arial Unicode MS" pitchFamily="34" charset="-128"/>
                <a:cs typeface="Arial" pitchFamily="34" charset="0"/>
              </a:rPr>
              <a:t>ăţ</a:t>
            </a:r>
            <a:r>
              <a:rPr lang="en-US" sz="2400" smtClean="0">
                <a:solidFill>
                  <a:srgbClr val="000000"/>
                </a:solidFill>
                <a:latin typeface="Arial" pitchFamily="34" charset="0"/>
                <a:ea typeface="Arial Unicode MS" pitchFamily="34" charset="-128"/>
                <a:cs typeface="Arial" pitchFamily="34" charset="0"/>
              </a:rPr>
              <a:t>ii, ca mijloc de realizare a punctului de vedere func</a:t>
            </a:r>
            <a:r>
              <a:rPr lang="ro-RO" sz="2400" smtClean="0">
                <a:solidFill>
                  <a:srgbClr val="000000"/>
                </a:solidFill>
                <a:latin typeface="Arial" pitchFamily="34" charset="0"/>
                <a:ea typeface="Arial Unicode MS" pitchFamily="34" charset="-128"/>
                <a:cs typeface="Arial" pitchFamily="34" charset="0"/>
              </a:rPr>
              <a:t>ţ</a:t>
            </a:r>
            <a:r>
              <a:rPr lang="en-US" sz="2400" smtClean="0">
                <a:solidFill>
                  <a:srgbClr val="000000"/>
                </a:solidFill>
                <a:latin typeface="Arial" pitchFamily="34" charset="0"/>
                <a:ea typeface="Arial Unicode MS" pitchFamily="34" charset="-128"/>
                <a:cs typeface="Arial" pitchFamily="34" charset="0"/>
              </a:rPr>
              <a:t>ional</a:t>
            </a:r>
          </a:p>
          <a:p>
            <a:pPr marL="609600" indent="-609600" fontAlgn="auto">
              <a:spcBef>
                <a:spcPct val="20000"/>
              </a:spcBef>
              <a:buClrTx/>
              <a:buSzTx/>
              <a:buFontTx/>
              <a:buAutoNum type="arabicPeriod"/>
              <a:defRPr/>
            </a:pPr>
            <a:r>
              <a:rPr lang="en-US" sz="2400" smtClean="0">
                <a:solidFill>
                  <a:srgbClr val="000000"/>
                </a:solidFill>
                <a:latin typeface="Arial" pitchFamily="34" charset="0"/>
                <a:ea typeface="Arial Unicode MS" pitchFamily="34" charset="-128"/>
                <a:cs typeface="Arial" pitchFamily="34" charset="0"/>
              </a:rPr>
              <a:t>Dezideratele disciplinei libere, al autoconducerii, al cooper</a:t>
            </a:r>
            <a:r>
              <a:rPr lang="ro-RO" sz="2400" smtClean="0">
                <a:solidFill>
                  <a:srgbClr val="000000"/>
                </a:solidFill>
                <a:latin typeface="Arial" pitchFamily="34" charset="0"/>
                <a:ea typeface="Arial Unicode MS" pitchFamily="34" charset="-128"/>
                <a:cs typeface="Arial" pitchFamily="34" charset="0"/>
              </a:rPr>
              <a:t>ă</a:t>
            </a:r>
            <a:r>
              <a:rPr lang="en-US" sz="2400" smtClean="0">
                <a:solidFill>
                  <a:srgbClr val="000000"/>
                </a:solidFill>
                <a:latin typeface="Arial" pitchFamily="34" charset="0"/>
                <a:ea typeface="Arial Unicode MS" pitchFamily="34" charset="-128"/>
                <a:cs typeface="Arial" pitchFamily="34" charset="0"/>
              </a:rPr>
              <a:t>rii </a:t>
            </a:r>
            <a:r>
              <a:rPr lang="ro-RO" sz="2400" smtClean="0">
                <a:solidFill>
                  <a:srgbClr val="000000"/>
                </a:solidFill>
                <a:latin typeface="Arial" pitchFamily="34" charset="0"/>
                <a:ea typeface="Arial Unicode MS" pitchFamily="34" charset="-128"/>
                <a:cs typeface="Arial" pitchFamily="34" charset="0"/>
              </a:rPr>
              <a:t>ş</a:t>
            </a:r>
            <a:r>
              <a:rPr lang="en-US" sz="2400" smtClean="0">
                <a:solidFill>
                  <a:srgbClr val="000000"/>
                </a:solidFill>
                <a:latin typeface="Arial" pitchFamily="34" charset="0"/>
                <a:ea typeface="Arial Unicode MS" pitchFamily="34" charset="-128"/>
                <a:cs typeface="Arial" pitchFamily="34" charset="0"/>
              </a:rPr>
              <a:t>colare, ca mijloace de integrare activ</a:t>
            </a:r>
            <a:r>
              <a:rPr lang="ro-RO" sz="2400" smtClean="0">
                <a:solidFill>
                  <a:srgbClr val="000000"/>
                </a:solidFill>
                <a:latin typeface="Arial" pitchFamily="34" charset="0"/>
                <a:ea typeface="Arial Unicode MS" pitchFamily="34" charset="-128"/>
                <a:cs typeface="Arial" pitchFamily="34" charset="0"/>
              </a:rPr>
              <a:t>ă</a:t>
            </a:r>
            <a:r>
              <a:rPr lang="en-US" sz="2400" smtClean="0">
                <a:solidFill>
                  <a:srgbClr val="000000"/>
                </a:solidFill>
                <a:latin typeface="Arial" pitchFamily="34" charset="0"/>
                <a:ea typeface="Arial Unicode MS" pitchFamily="34" charset="-128"/>
                <a:cs typeface="Arial" pitchFamily="34" charset="0"/>
              </a:rPr>
              <a:t> </a:t>
            </a:r>
            <a:r>
              <a:rPr lang="ro-RO" sz="2400" smtClean="0">
                <a:solidFill>
                  <a:srgbClr val="000000"/>
                </a:solidFill>
                <a:latin typeface="Arial" pitchFamily="34" charset="0"/>
                <a:ea typeface="Arial Unicode MS" pitchFamily="34" charset="-128"/>
                <a:cs typeface="Arial" pitchFamily="34" charset="0"/>
              </a:rPr>
              <a:t>î</a:t>
            </a:r>
            <a:r>
              <a:rPr lang="en-US" sz="2400" smtClean="0">
                <a:solidFill>
                  <a:srgbClr val="000000"/>
                </a:solidFill>
                <a:latin typeface="Arial" pitchFamily="34" charset="0"/>
                <a:ea typeface="Arial Unicode MS" pitchFamily="34" charset="-128"/>
                <a:cs typeface="Arial" pitchFamily="34" charset="0"/>
              </a:rPr>
              <a:t>n realitatea social</a:t>
            </a:r>
            <a:r>
              <a:rPr lang="ro-RO" sz="2400" smtClean="0">
                <a:solidFill>
                  <a:srgbClr val="000000"/>
                </a:solidFill>
                <a:latin typeface="Arial" pitchFamily="34" charset="0"/>
                <a:ea typeface="Arial Unicode MS" pitchFamily="34" charset="-128"/>
                <a:cs typeface="Arial" pitchFamily="34" charset="0"/>
              </a:rPr>
              <a:t>ă</a:t>
            </a:r>
            <a:r>
              <a:rPr lang="en-US" sz="2400" smtClean="0">
                <a:solidFill>
                  <a:srgbClr val="000000"/>
                </a:solidFill>
                <a:latin typeface="Arial" pitchFamily="34" charset="0"/>
                <a:ea typeface="Arial Unicode MS" pitchFamily="34" charset="-128"/>
                <a:cs typeface="Arial" pitchFamily="34" charset="0"/>
              </a:rPr>
              <a:t>.</a:t>
            </a:r>
            <a:endParaRPr lang="ro-RO" sz="2400" smtClean="0">
              <a:solidFill>
                <a:srgbClr val="000000"/>
              </a:solidFill>
              <a:latin typeface="Arial" pitchFamily="34" charset="0"/>
              <a:cs typeface="Arial" pitchFamily="34" charset="0"/>
            </a:endParaRPr>
          </a:p>
          <a:p>
            <a:pPr marL="609600" indent="-609600" fontAlgn="auto">
              <a:spcBef>
                <a:spcPts val="580"/>
              </a:spcBef>
              <a:spcAft>
                <a:spcPts val="0"/>
              </a:spcAft>
              <a:buFont typeface="Calibri" pitchFamily="34" charset="0"/>
              <a:buNone/>
              <a:defRPr/>
            </a:pPr>
            <a:endParaRPr lang="ro-RO" smtClean="0"/>
          </a:p>
        </p:txBody>
      </p:sp>
      <p:sp>
        <p:nvSpPr>
          <p:cNvPr id="22532" name="Footer Placeholder 3"/>
          <p:cNvSpPr>
            <a:spLocks noGrp="1"/>
          </p:cNvSpPr>
          <p:nvPr>
            <p:ph type="ftr" sz="quarter" idx="11"/>
          </p:nvPr>
        </p:nvSpPr>
        <p:spPr bwMode="auto">
          <a:xfrm>
            <a:off x="9956800" y="6443663"/>
            <a:ext cx="2117725"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compatLnSpc="1">
            <a:prstTxWarp prst="textNoShape">
              <a:avLst/>
            </a:prstTxWarp>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r>
              <a:rPr lang="en-US" altLang="en-US" smtClean="0">
                <a:solidFill>
                  <a:schemeClr val="tx2"/>
                </a:solidFill>
              </a:rPr>
              <a:t>-</a:t>
            </a:r>
          </a:p>
        </p:txBody>
      </p:sp>
    </p:spTree>
    <p:extLst>
      <p:ext uri="{BB962C8B-B14F-4D97-AF65-F5344CB8AC3E}">
        <p14:creationId xmlns:p14="http://schemas.microsoft.com/office/powerpoint/2010/main" val="2802127857"/>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ubtitle 2"/>
          <p:cNvSpPr>
            <a:spLocks noGrp="1"/>
          </p:cNvSpPr>
          <p:nvPr>
            <p:ph type="subTitle" idx="1"/>
          </p:nvPr>
        </p:nvSpPr>
        <p:spPr>
          <a:xfrm>
            <a:off x="2303463" y="1524000"/>
            <a:ext cx="8161337" cy="3736975"/>
          </a:xfrm>
        </p:spPr>
        <p:txBody>
          <a:bodyPr/>
          <a:lstStyle/>
          <a:p>
            <a:pPr algn="l"/>
            <a:endParaRPr lang="ro-RO" altLang="en-US" smtClean="0"/>
          </a:p>
          <a:p>
            <a:pPr algn="l"/>
            <a:r>
              <a:rPr lang="ro-RO" altLang="en-US" smtClean="0"/>
              <a:t>”EDUCAȚIA NOUĂ”</a:t>
            </a:r>
          </a:p>
          <a:p>
            <a:endParaRPr lang="ro-RO" altLang="en-US" smtClean="0"/>
          </a:p>
          <a:p>
            <a:endParaRPr lang="ro-RO" altLang="en-US" smtClean="0"/>
          </a:p>
          <a:p>
            <a:endParaRPr lang="ro-RO" altLang="en-US" smtClean="0"/>
          </a:p>
          <a:p>
            <a:endParaRPr lang="ro-RO" altLang="en-US" smtClean="0"/>
          </a:p>
          <a:p>
            <a:endParaRPr lang="ro-RO" altLang="en-US" smtClean="0"/>
          </a:p>
        </p:txBody>
      </p:sp>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800" y="2292350"/>
            <a:ext cx="4165600" cy="182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2502657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a:xfrm>
            <a:off x="2014538" y="674688"/>
            <a:ext cx="6743700" cy="665162"/>
          </a:xfrm>
        </p:spPr>
        <p:txBody>
          <a:bodyPr>
            <a:normAutofit fontScale="90000"/>
          </a:bodyPr>
          <a:lstStyle/>
          <a:p>
            <a:r>
              <a:rPr lang="ro-RO" altLang="en-US" smtClean="0"/>
              <a:t>Familie la începutul secolului al –XX-lea</a:t>
            </a:r>
          </a:p>
        </p:txBody>
      </p:sp>
      <p:pic>
        <p:nvPicPr>
          <p:cNvPr id="14339"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1408113"/>
            <a:ext cx="6115050" cy="4233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66222357"/>
      </p:ext>
    </p:extLst>
  </p:cSld>
  <p:clrMapOvr>
    <a:masterClrMapping/>
  </p:clrMapOvr>
  <p:timing>
    <p:tnLst>
      <p:par>
        <p:cTn id="1" dur="indefinite" restart="never" nodeType="tmRoot"/>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35</TotalTime>
  <Words>3402</Words>
  <Application>Microsoft Office PowerPoint</Application>
  <PresentationFormat>Widescreen</PresentationFormat>
  <Paragraphs>278</Paragraphs>
  <Slides>39</Slides>
  <Notes>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39</vt:i4>
      </vt:variant>
    </vt:vector>
  </HeadingPairs>
  <TitlesOfParts>
    <vt:vector size="51" baseType="lpstr">
      <vt:lpstr>Alegreya</vt:lpstr>
      <vt:lpstr>Arial</vt:lpstr>
      <vt:lpstr>Arial Unicode MS</vt:lpstr>
      <vt:lpstr>Calibri</vt:lpstr>
      <vt:lpstr>Franklin Gothic Book</vt:lpstr>
      <vt:lpstr>Georgia</vt:lpstr>
      <vt:lpstr>Open Sans</vt:lpstr>
      <vt:lpstr>Tahoma</vt:lpstr>
      <vt:lpstr>Times New Roman</vt:lpstr>
      <vt:lpstr>Wingdings</vt:lpstr>
      <vt:lpstr>Wingdings 2</vt:lpstr>
      <vt:lpstr>Crop</vt:lpstr>
      <vt:lpstr>Educația nouă</vt:lpstr>
      <vt:lpstr>MOMENTE ÎN PEDAGOGIA SECOLULUI XX </vt:lpstr>
      <vt:lpstr>PowerPoint Presentation</vt:lpstr>
      <vt:lpstr>PowerPoint Presentation</vt:lpstr>
      <vt:lpstr>PowerPoint Presentation</vt:lpstr>
      <vt:lpstr>PowerPoint Presentation</vt:lpstr>
      <vt:lpstr>SOLUŢII PROPUSE DE EDUCAŢIA NOUĂ / ŞCOALA ACTIVĂ</vt:lpstr>
      <vt:lpstr>PowerPoint Presentation</vt:lpstr>
      <vt:lpstr>Familie la începutul secolului al –XX-lea</vt:lpstr>
      <vt:lpstr>PowerPoint Presentation</vt:lpstr>
      <vt:lpstr>PAIDOCENTRISMUL</vt:lpstr>
      <vt:lpstr>Borne istorice</vt:lpstr>
      <vt:lpstr>Borne istorice</vt:lpstr>
      <vt:lpstr>Borne istorice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Educația nouă</dc:title>
  <dc:creator>diana csorba</dc:creator>
  <cp:lastModifiedBy>diana csorba</cp:lastModifiedBy>
  <cp:revision>6</cp:revision>
  <dcterms:created xsi:type="dcterms:W3CDTF">2021-11-04T07:27:43Z</dcterms:created>
  <dcterms:modified xsi:type="dcterms:W3CDTF">2022-11-16T08:28:07Z</dcterms:modified>
</cp:coreProperties>
</file>

<file path=docProps/thumbnail.jpeg>
</file>